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HK Grotesk Light" charset="1" panose="00000400000000000000"/>
      <p:regular r:id="rId14"/>
    </p:embeddedFont>
    <p:embeddedFont>
      <p:font typeface="HK Grotesk Light Bold" charset="1" panose="00000500000000000000"/>
      <p:regular r:id="rId15"/>
    </p:embeddedFont>
    <p:embeddedFont>
      <p:font typeface="HK Grotesk Light Italics" charset="1" panose="00000400000000000000"/>
      <p:regular r:id="rId16"/>
    </p:embeddedFont>
    <p:embeddedFont>
      <p:font typeface="HK Grotesk Light Bold Italics" charset="1" panose="00000500000000000000"/>
      <p:regular r:id="rId17"/>
    </p:embeddedFont>
    <p:embeddedFont>
      <p:font typeface="HK Grotesk Bold" charset="1" panose="00000800000000000000"/>
      <p:regular r:id="rId18"/>
    </p:embeddedFont>
    <p:embeddedFont>
      <p:font typeface="HK Grotesk Bold Italics"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slides/slide36.xml" Type="http://schemas.openxmlformats.org/officeDocument/2006/relationships/slide"/><Relationship Id="rId56" Target="slides/slide37.xml" Type="http://schemas.openxmlformats.org/officeDocument/2006/relationships/slide"/><Relationship Id="rId57" Target="slides/slide38.xml" Type="http://schemas.openxmlformats.org/officeDocument/2006/relationships/slide"/><Relationship Id="rId58" Target="slides/slide39.xml" Type="http://schemas.openxmlformats.org/officeDocument/2006/relationships/slide"/><Relationship Id="rId59" Target="slides/slide40.xml" Type="http://schemas.openxmlformats.org/officeDocument/2006/relationships/slide"/><Relationship Id="rId6" Target="fonts/font6.fntdata" Type="http://schemas.openxmlformats.org/officeDocument/2006/relationships/font"/><Relationship Id="rId60" Target="slides/slide41.xml" Type="http://schemas.openxmlformats.org/officeDocument/2006/relationships/slide"/><Relationship Id="rId61" Target="slides/slide42.xml" Type="http://schemas.openxmlformats.org/officeDocument/2006/relationships/slide"/><Relationship Id="rId62" Target="slides/slide43.xml" Type="http://schemas.openxmlformats.org/officeDocument/2006/relationships/slide"/><Relationship Id="rId63" Target="slides/slide4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svg" Type="http://schemas.openxmlformats.org/officeDocument/2006/relationships/image"/><Relationship Id="rId3" Target="../media/image2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sv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3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svg" Type="http://schemas.openxmlformats.org/officeDocument/2006/relationships/image"/><Relationship Id="rId3" Target="../media/image4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svg" Type="http://schemas.openxmlformats.org/officeDocument/2006/relationships/image"/><Relationship Id="rId3" Target="../media/image4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svg" Type="http://schemas.openxmlformats.org/officeDocument/2006/relationships/image"/><Relationship Id="rId3" Target="../media/image4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svg" Type="http://schemas.openxmlformats.org/officeDocument/2006/relationships/image"/><Relationship Id="rId3" Target="../media/image4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svg" Type="http://schemas.openxmlformats.org/officeDocument/2006/relationships/image"/><Relationship Id="rId3" Target="../media/image4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svg" Type="http://schemas.openxmlformats.org/officeDocument/2006/relationships/image"/><Relationship Id="rId3" Target="../media/image45.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svg" Type="http://schemas.openxmlformats.org/officeDocument/2006/relationships/image"/><Relationship Id="rId3" Target="../media/image4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4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4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4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5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svg" Type="http://schemas.openxmlformats.org/officeDocument/2006/relationships/image"/><Relationship Id="rId3" Target="../media/image5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14912">
            <a:off x="-1534103" y="1801518"/>
            <a:ext cx="21356206" cy="6874465"/>
          </a:xfrm>
          <a:prstGeom prst="rect">
            <a:avLst/>
          </a:prstGeom>
        </p:spPr>
      </p:pic>
      <p:grpSp>
        <p:nvGrpSpPr>
          <p:cNvPr name="Group 3" id="3"/>
          <p:cNvGrpSpPr/>
          <p:nvPr/>
        </p:nvGrpSpPr>
        <p:grpSpPr>
          <a:xfrm rot="0">
            <a:off x="1028700" y="1028700"/>
            <a:ext cx="10316071" cy="2116811"/>
            <a:chOff x="0" y="0"/>
            <a:chExt cx="13754762" cy="2822415"/>
          </a:xfrm>
        </p:grpSpPr>
        <p:sp>
          <p:nvSpPr>
            <p:cNvPr name="TextBox 4" id="4"/>
            <p:cNvSpPr txBox="true"/>
            <p:nvPr/>
          </p:nvSpPr>
          <p:spPr>
            <a:xfrm rot="0">
              <a:off x="0" y="38100"/>
              <a:ext cx="13754762" cy="9779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Déploiement Module Odoo</a:t>
              </a:r>
            </a:p>
          </p:txBody>
        </p:sp>
        <p:sp>
          <p:nvSpPr>
            <p:cNvPr name="TextBox 5" id="5"/>
            <p:cNvSpPr txBox="true"/>
            <p:nvPr/>
          </p:nvSpPr>
          <p:spPr>
            <a:xfrm rot="0">
              <a:off x="0" y="1589742"/>
              <a:ext cx="7714532" cy="1232673"/>
            </a:xfrm>
            <a:prstGeom prst="rect">
              <a:avLst/>
            </a:prstGeom>
          </p:spPr>
          <p:txBody>
            <a:bodyPr anchor="t" rtlCol="false" tIns="0" lIns="0" bIns="0" rIns="0">
              <a:spAutoFit/>
            </a:bodyPr>
            <a:lstStyle/>
            <a:p>
              <a:pPr>
                <a:lnSpc>
                  <a:spcPts val="3551"/>
                </a:lnSpc>
              </a:pPr>
              <a:r>
                <a:rPr lang="en-US" sz="3199">
                  <a:solidFill>
                    <a:srgbClr val="57FFDC"/>
                  </a:solidFill>
                  <a:latin typeface="HK Grotesk Light Bold"/>
                </a:rPr>
                <a:t>CHANAA MOHAMMED</a:t>
              </a:r>
            </a:p>
            <a:p>
              <a:pPr>
                <a:lnSpc>
                  <a:spcPts val="3551"/>
                </a:lnSpc>
              </a:pPr>
              <a:r>
                <a:rPr lang="en-US" sz="3199">
                  <a:solidFill>
                    <a:srgbClr val="57FFDC"/>
                  </a:solidFill>
                  <a:latin typeface="HK Grotesk Light Bold"/>
                </a:rPr>
                <a:t>BAHNINI SAAD</a:t>
              </a:r>
            </a:p>
          </p:txBody>
        </p:sp>
      </p:grpSp>
      <p:grpSp>
        <p:nvGrpSpPr>
          <p:cNvPr name="Group 6" id="6"/>
          <p:cNvGrpSpPr/>
          <p:nvPr/>
        </p:nvGrpSpPr>
        <p:grpSpPr>
          <a:xfrm rot="0">
            <a:off x="15330652" y="7061766"/>
            <a:ext cx="1928648" cy="2074442"/>
            <a:chOff x="0" y="0"/>
            <a:chExt cx="2571531" cy="2765923"/>
          </a:xfrm>
        </p:grpSpPr>
        <p:sp>
          <p:nvSpPr>
            <p:cNvPr name="AutoShape 7" id="7"/>
            <p:cNvSpPr/>
            <p:nvPr/>
          </p:nvSpPr>
          <p:spPr>
            <a:xfrm rot="0">
              <a:off x="2508031" y="0"/>
              <a:ext cx="63500" cy="1767642"/>
            </a:xfrm>
            <a:prstGeom prst="rect">
              <a:avLst/>
            </a:prstGeom>
            <a:solidFill>
              <a:srgbClr val="57FFDC"/>
            </a:solidFill>
          </p:spPr>
        </p:sp>
        <p:sp>
          <p:nvSpPr>
            <p:cNvPr name="TextBox 8" id="8"/>
            <p:cNvSpPr txBox="true"/>
            <p:nvPr/>
          </p:nvSpPr>
          <p:spPr>
            <a:xfrm rot="0">
              <a:off x="0" y="2310295"/>
              <a:ext cx="2571531" cy="455628"/>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01</a:t>
              </a:r>
            </a:p>
          </p:txBody>
        </p:sp>
      </p:grpSp>
      <p:sp>
        <p:nvSpPr>
          <p:cNvPr name="TextBox 9" id="9"/>
          <p:cNvSpPr txBox="true"/>
          <p:nvPr/>
        </p:nvSpPr>
        <p:spPr>
          <a:xfrm rot="0">
            <a:off x="13007542" y="8451233"/>
            <a:ext cx="2755424" cy="684974"/>
          </a:xfrm>
          <a:prstGeom prst="rect">
            <a:avLst/>
          </a:prstGeom>
        </p:spPr>
        <p:txBody>
          <a:bodyPr anchor="t" rtlCol="false" tIns="0" lIns="0" bIns="0" rIns="0">
            <a:spAutoFit/>
          </a:bodyPr>
          <a:lstStyle/>
          <a:p>
            <a:pPr algn="ctr">
              <a:lnSpc>
                <a:spcPts val="2664"/>
              </a:lnSpc>
            </a:pPr>
            <a:r>
              <a:rPr lang="en-US" sz="2400">
                <a:solidFill>
                  <a:srgbClr val="57FFDC"/>
                </a:solidFill>
                <a:latin typeface="HK Grotesk Bold Bold"/>
              </a:rPr>
              <a:t>ENCADRÉ PAR : </a:t>
            </a:r>
          </a:p>
          <a:p>
            <a:pPr algn="ctr">
              <a:lnSpc>
                <a:spcPts val="2664"/>
              </a:lnSpc>
              <a:spcBef>
                <a:spcPct val="0"/>
              </a:spcBef>
            </a:pPr>
            <a:r>
              <a:rPr lang="en-US" sz="2400">
                <a:solidFill>
                  <a:srgbClr val="57FFDC"/>
                </a:solidFill>
                <a:latin typeface="HK Grotesk Bold Bold"/>
              </a:rPr>
              <a:t>MR. HASSAN BADIR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10</a:t>
              </a:r>
            </a:p>
          </p:txBody>
        </p:sp>
      </p:grpSp>
      <p:pic>
        <p:nvPicPr>
          <p:cNvPr name="Picture 6" id="6"/>
          <p:cNvPicPr>
            <a:picLocks noChangeAspect="true"/>
          </p:cNvPicPr>
          <p:nvPr/>
        </p:nvPicPr>
        <p:blipFill>
          <a:blip r:embed="rId3"/>
          <a:srcRect l="0" t="0" r="0" b="0"/>
          <a:stretch>
            <a:fillRect/>
          </a:stretch>
        </p:blipFill>
        <p:spPr>
          <a:xfrm flipH="false" flipV="false" rot="0">
            <a:off x="8756331" y="1065320"/>
            <a:ext cx="7886012" cy="4193882"/>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8756331" y="5820891"/>
            <a:ext cx="7687006" cy="3587847"/>
          </a:xfrm>
          <a:prstGeom prst="rect">
            <a:avLst/>
          </a:prstGeom>
        </p:spPr>
      </p:pic>
      <p:grpSp>
        <p:nvGrpSpPr>
          <p:cNvPr name="Group 8" id="8"/>
          <p:cNvGrpSpPr/>
          <p:nvPr/>
        </p:nvGrpSpPr>
        <p:grpSpPr>
          <a:xfrm rot="0">
            <a:off x="1028700" y="1028700"/>
            <a:ext cx="5910916" cy="2457411"/>
            <a:chOff x="0" y="0"/>
            <a:chExt cx="7881221" cy="3276548"/>
          </a:xfrm>
        </p:grpSpPr>
        <p:sp>
          <p:nvSpPr>
            <p:cNvPr name="TextBox 9" id="9"/>
            <p:cNvSpPr txBox="true"/>
            <p:nvPr/>
          </p:nvSpPr>
          <p:spPr>
            <a:xfrm rot="0">
              <a:off x="0" y="38100"/>
              <a:ext cx="7881221" cy="19177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Bold"/>
                </a:rPr>
                <a:t>Modification des tâches</a:t>
              </a:r>
            </a:p>
          </p:txBody>
        </p:sp>
        <p:sp>
          <p:nvSpPr>
            <p:cNvPr name="TextBox 10" id="10"/>
            <p:cNvSpPr txBox="true"/>
            <p:nvPr/>
          </p:nvSpPr>
          <p:spPr>
            <a:xfrm rot="0">
              <a:off x="0" y="2628900"/>
              <a:ext cx="7881221" cy="647648"/>
            </a:xfrm>
            <a:prstGeom prst="rect">
              <a:avLst/>
            </a:prstGeom>
          </p:spPr>
          <p:txBody>
            <a:bodyPr anchor="t" rtlCol="false" tIns="0" lIns="0" bIns="0" rIns="0">
              <a:spAutoFit/>
            </a:bodyPr>
            <a:lstStyle/>
            <a:p>
              <a:pPr>
                <a:lnSpc>
                  <a:spcPts val="3900"/>
                </a:lnSpc>
              </a:pPr>
            </a:p>
          </p:txBody>
        </p:sp>
      </p:grpSp>
      <p:sp>
        <p:nvSpPr>
          <p:cNvPr name="TextBox 11" id="11"/>
          <p:cNvSpPr txBox="true"/>
          <p:nvPr/>
        </p:nvSpPr>
        <p:spPr>
          <a:xfrm rot="0">
            <a:off x="1028700" y="2800311"/>
            <a:ext cx="5910916" cy="361950"/>
          </a:xfrm>
          <a:prstGeom prst="rect">
            <a:avLst/>
          </a:prstGeom>
        </p:spPr>
        <p:txBody>
          <a:bodyPr anchor="t" rtlCol="false" tIns="0" lIns="0" bIns="0" rIns="0">
            <a:spAutoFit/>
          </a:bodyPr>
          <a:lstStyle/>
          <a:p>
            <a:pPr algn="ctr" marL="539749" indent="-269875" lvl="1">
              <a:lnSpc>
                <a:spcPts val="2774"/>
              </a:lnSpc>
              <a:buFont typeface="Arial"/>
              <a:buChar char="•"/>
            </a:pPr>
            <a:r>
              <a:rPr lang="en-US" sz="2499">
                <a:solidFill>
                  <a:srgbClr val="FFFFFF"/>
                </a:solidFill>
                <a:latin typeface="HK Grotesk Bold Bold"/>
              </a:rPr>
              <a:t>On clique sur le bouton edit</a:t>
            </a:r>
          </a:p>
        </p:txBody>
      </p:sp>
      <p:sp>
        <p:nvSpPr>
          <p:cNvPr name="TextBox 12" id="12"/>
          <p:cNvSpPr txBox="true"/>
          <p:nvPr/>
        </p:nvSpPr>
        <p:spPr>
          <a:xfrm rot="0">
            <a:off x="1028700" y="7078207"/>
            <a:ext cx="5910916" cy="714375"/>
          </a:xfrm>
          <a:prstGeom prst="rect">
            <a:avLst/>
          </a:prstGeom>
        </p:spPr>
        <p:txBody>
          <a:bodyPr anchor="t" rtlCol="false" tIns="0" lIns="0" bIns="0" rIns="0">
            <a:spAutoFit/>
          </a:bodyPr>
          <a:lstStyle/>
          <a:p>
            <a:pPr algn="ctr" marL="539749" indent="-269875" lvl="1">
              <a:lnSpc>
                <a:spcPts val="2774"/>
              </a:lnSpc>
              <a:buFont typeface="Arial"/>
              <a:buChar char="•"/>
            </a:pPr>
            <a:r>
              <a:rPr lang="en-US" sz="2499">
                <a:solidFill>
                  <a:srgbClr val="FFFFFF"/>
                </a:solidFill>
                <a:latin typeface="HK Grotesk Bold Bold"/>
              </a:rPr>
              <a:t>On modifie après les options de la tache : (assigned to , deadline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11</a:t>
              </a:r>
            </a:p>
          </p:txBody>
        </p:sp>
      </p:grpSp>
      <p:pic>
        <p:nvPicPr>
          <p:cNvPr name="Picture 6" id="6"/>
          <p:cNvPicPr>
            <a:picLocks noChangeAspect="true"/>
          </p:cNvPicPr>
          <p:nvPr/>
        </p:nvPicPr>
        <p:blipFill>
          <a:blip r:embed="rId3"/>
          <a:srcRect l="0" t="0" r="0" b="0"/>
          <a:stretch>
            <a:fillRect/>
          </a:stretch>
        </p:blipFill>
        <p:spPr>
          <a:xfrm flipH="false" flipV="false" rot="0">
            <a:off x="8810959" y="1210302"/>
            <a:ext cx="8139863" cy="370080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392511" y="5289288"/>
            <a:ext cx="4976758" cy="4665102"/>
          </a:xfrm>
          <a:prstGeom prst="rect">
            <a:avLst/>
          </a:prstGeom>
        </p:spPr>
      </p:pic>
      <p:grpSp>
        <p:nvGrpSpPr>
          <p:cNvPr name="Group 8" id="8"/>
          <p:cNvGrpSpPr/>
          <p:nvPr/>
        </p:nvGrpSpPr>
        <p:grpSpPr>
          <a:xfrm rot="0">
            <a:off x="1028700" y="1028700"/>
            <a:ext cx="5910916" cy="1752561"/>
            <a:chOff x="0" y="0"/>
            <a:chExt cx="7881221" cy="2336748"/>
          </a:xfrm>
        </p:grpSpPr>
        <p:sp>
          <p:nvSpPr>
            <p:cNvPr name="TextBox 9" id="9"/>
            <p:cNvSpPr txBox="true"/>
            <p:nvPr/>
          </p:nvSpPr>
          <p:spPr>
            <a:xfrm rot="0">
              <a:off x="0" y="38100"/>
              <a:ext cx="7881221" cy="977900"/>
            </a:xfrm>
            <a:prstGeom prst="rect">
              <a:avLst/>
            </a:prstGeom>
          </p:spPr>
          <p:txBody>
            <a:bodyPr anchor="t" rtlCol="false" tIns="0" lIns="0" bIns="0" rIns="0">
              <a:spAutoFit/>
            </a:bodyPr>
            <a:lstStyle/>
            <a:p>
              <a:pPr>
                <a:lnSpc>
                  <a:spcPts val="5550"/>
                </a:lnSpc>
              </a:pPr>
            </a:p>
          </p:txBody>
        </p:sp>
        <p:sp>
          <p:nvSpPr>
            <p:cNvPr name="TextBox 10" id="10"/>
            <p:cNvSpPr txBox="true"/>
            <p:nvPr/>
          </p:nvSpPr>
          <p:spPr>
            <a:xfrm rot="0">
              <a:off x="0" y="1689100"/>
              <a:ext cx="7881221" cy="647648"/>
            </a:xfrm>
            <a:prstGeom prst="rect">
              <a:avLst/>
            </a:prstGeom>
          </p:spPr>
          <p:txBody>
            <a:bodyPr anchor="t" rtlCol="false" tIns="0" lIns="0" bIns="0" rIns="0">
              <a:spAutoFit/>
            </a:bodyPr>
            <a:lstStyle/>
            <a:p>
              <a:pPr>
                <a:lnSpc>
                  <a:spcPts val="3900"/>
                </a:lnSpc>
              </a:pPr>
            </a:p>
          </p:txBody>
        </p:sp>
      </p:grpSp>
      <p:sp>
        <p:nvSpPr>
          <p:cNvPr name="TextBox 11" id="11"/>
          <p:cNvSpPr txBox="true"/>
          <p:nvPr/>
        </p:nvSpPr>
        <p:spPr>
          <a:xfrm rot="0">
            <a:off x="1028700" y="2800311"/>
            <a:ext cx="5910916" cy="1419225"/>
          </a:xfrm>
          <a:prstGeom prst="rect">
            <a:avLst/>
          </a:prstGeom>
        </p:spPr>
        <p:txBody>
          <a:bodyPr anchor="t" rtlCol="false" tIns="0" lIns="0" bIns="0" rIns="0">
            <a:spAutoFit/>
          </a:bodyPr>
          <a:lstStyle/>
          <a:p>
            <a:pPr algn="ctr">
              <a:lnSpc>
                <a:spcPts val="2774"/>
              </a:lnSpc>
            </a:pPr>
            <a:r>
              <a:rPr lang="en-US" sz="2499">
                <a:solidFill>
                  <a:srgbClr val="FFFFFF"/>
                </a:solidFill>
                <a:latin typeface="HK Grotesk Bold Bold"/>
              </a:rPr>
              <a:t>On peut voir après toutes les actions qui sont appliquées a la tache (Logs) en bas de la page de la tache ( en cliquant sur la tache )</a:t>
            </a:r>
          </a:p>
        </p:txBody>
      </p:sp>
      <p:sp>
        <p:nvSpPr>
          <p:cNvPr name="TextBox 12" id="12"/>
          <p:cNvSpPr txBox="true"/>
          <p:nvPr/>
        </p:nvSpPr>
        <p:spPr>
          <a:xfrm rot="0">
            <a:off x="1028700" y="7078207"/>
            <a:ext cx="5910916" cy="1419225"/>
          </a:xfrm>
          <a:prstGeom prst="rect">
            <a:avLst/>
          </a:prstGeom>
        </p:spPr>
        <p:txBody>
          <a:bodyPr anchor="t" rtlCol="false" tIns="0" lIns="0" bIns="0" rIns="0">
            <a:spAutoFit/>
          </a:bodyPr>
          <a:lstStyle/>
          <a:p>
            <a:pPr algn="ctr" marL="539749" indent="-269875" lvl="1">
              <a:lnSpc>
                <a:spcPts val="2774"/>
              </a:lnSpc>
              <a:buFont typeface="Arial"/>
              <a:buChar char="•"/>
            </a:pPr>
            <a:r>
              <a:rPr lang="en-US" sz="2499">
                <a:solidFill>
                  <a:srgbClr val="FFFFFF"/>
                </a:solidFill>
                <a:latin typeface="HK Grotesk Bold Bold"/>
              </a:rPr>
              <a:t>Logs: (on peut ajouter des followers a une tâche pour que le membresoit notifié par les modifications de cette tâche).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14912">
            <a:off x="-1534103" y="1801518"/>
            <a:ext cx="21356206" cy="6874465"/>
          </a:xfrm>
          <a:prstGeom prst="rect">
            <a:avLst/>
          </a:prstGeom>
        </p:spPr>
      </p:pic>
      <p:grpSp>
        <p:nvGrpSpPr>
          <p:cNvPr name="Group 3" id="3"/>
          <p:cNvGrpSpPr/>
          <p:nvPr/>
        </p:nvGrpSpPr>
        <p:grpSpPr>
          <a:xfrm rot="0">
            <a:off x="15330652" y="7061766"/>
            <a:ext cx="1928648" cy="2084197"/>
            <a:chOff x="0" y="0"/>
            <a:chExt cx="2571531" cy="2778929"/>
          </a:xfrm>
        </p:grpSpPr>
        <p:sp>
          <p:nvSpPr>
            <p:cNvPr name="AutoShape 4" id="4"/>
            <p:cNvSpPr/>
            <p:nvPr/>
          </p:nvSpPr>
          <p:spPr>
            <a:xfrm rot="0">
              <a:off x="2508031" y="0"/>
              <a:ext cx="63500" cy="1767642"/>
            </a:xfrm>
            <a:prstGeom prst="rect">
              <a:avLst/>
            </a:prstGeom>
            <a:solidFill>
              <a:srgbClr val="57FFDC"/>
            </a:solidFill>
          </p:spPr>
        </p:sp>
        <p:sp>
          <p:nvSpPr>
            <p:cNvPr name="TextBox 5" id="5"/>
            <p:cNvSpPr txBox="true"/>
            <p:nvPr/>
          </p:nvSpPr>
          <p:spPr>
            <a:xfrm rot="0">
              <a:off x="0" y="2310295"/>
              <a:ext cx="2571531"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12</a:t>
              </a:r>
            </a:p>
          </p:txBody>
        </p:sp>
      </p:grpSp>
      <p:pic>
        <p:nvPicPr>
          <p:cNvPr name="Picture 6" id="6"/>
          <p:cNvPicPr>
            <a:picLocks noChangeAspect="true"/>
          </p:cNvPicPr>
          <p:nvPr/>
        </p:nvPicPr>
        <p:blipFill>
          <a:blip r:embed="rId3"/>
          <a:srcRect l="0" t="0" r="0" b="0"/>
          <a:stretch>
            <a:fillRect/>
          </a:stretch>
        </p:blipFill>
        <p:spPr>
          <a:xfrm flipH="false" flipV="false" rot="0">
            <a:off x="2627243" y="3425927"/>
            <a:ext cx="11625416" cy="5710281"/>
          </a:xfrm>
          <a:prstGeom prst="rect">
            <a:avLst/>
          </a:prstGeom>
        </p:spPr>
      </p:pic>
      <p:grpSp>
        <p:nvGrpSpPr>
          <p:cNvPr name="Group 7" id="7"/>
          <p:cNvGrpSpPr/>
          <p:nvPr/>
        </p:nvGrpSpPr>
        <p:grpSpPr>
          <a:xfrm rot="0">
            <a:off x="1028700" y="1028700"/>
            <a:ext cx="10316071" cy="1665703"/>
            <a:chOff x="0" y="0"/>
            <a:chExt cx="13754762" cy="2220937"/>
          </a:xfrm>
        </p:grpSpPr>
        <p:sp>
          <p:nvSpPr>
            <p:cNvPr name="TextBox 8" id="8"/>
            <p:cNvSpPr txBox="true"/>
            <p:nvPr/>
          </p:nvSpPr>
          <p:spPr>
            <a:xfrm rot="0">
              <a:off x="0" y="38100"/>
              <a:ext cx="13754762" cy="9779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Module des employés</a:t>
              </a:r>
            </a:p>
          </p:txBody>
        </p:sp>
        <p:sp>
          <p:nvSpPr>
            <p:cNvPr name="TextBox 9" id="9"/>
            <p:cNvSpPr txBox="true"/>
            <p:nvPr/>
          </p:nvSpPr>
          <p:spPr>
            <a:xfrm rot="0">
              <a:off x="0" y="1589742"/>
              <a:ext cx="7714532" cy="631196"/>
            </a:xfrm>
            <a:prstGeom prst="rect">
              <a:avLst/>
            </a:prstGeom>
          </p:spPr>
          <p:txBody>
            <a:bodyPr anchor="t" rtlCol="false" tIns="0" lIns="0" bIns="0" rIns="0">
              <a:spAutoFit/>
            </a:bodyPr>
            <a:lstStyle/>
            <a:p>
              <a:pPr>
                <a:lnSpc>
                  <a:spcPts val="3551"/>
                </a:lnSpc>
              </a:pPr>
              <a:r>
                <a:rPr lang="en-US" sz="3199">
                  <a:solidFill>
                    <a:srgbClr val="57FFDC"/>
                  </a:solidFill>
                  <a:latin typeface="HK Grotesk Light Bold"/>
                </a:rPr>
                <a:t>GESTION DES EMPLOYÉS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14912">
            <a:off x="-1534103" y="1801518"/>
            <a:ext cx="21356206" cy="6874465"/>
          </a:xfrm>
          <a:prstGeom prst="rect">
            <a:avLst/>
          </a:prstGeom>
        </p:spPr>
      </p:pic>
      <p:grpSp>
        <p:nvGrpSpPr>
          <p:cNvPr name="Group 3" id="3"/>
          <p:cNvGrpSpPr/>
          <p:nvPr/>
        </p:nvGrpSpPr>
        <p:grpSpPr>
          <a:xfrm rot="0">
            <a:off x="15330652" y="7061766"/>
            <a:ext cx="1928648" cy="2084197"/>
            <a:chOff x="0" y="0"/>
            <a:chExt cx="2571531" cy="2778929"/>
          </a:xfrm>
        </p:grpSpPr>
        <p:sp>
          <p:nvSpPr>
            <p:cNvPr name="AutoShape 4" id="4"/>
            <p:cNvSpPr/>
            <p:nvPr/>
          </p:nvSpPr>
          <p:spPr>
            <a:xfrm rot="0">
              <a:off x="2508031" y="0"/>
              <a:ext cx="63500" cy="1767642"/>
            </a:xfrm>
            <a:prstGeom prst="rect">
              <a:avLst/>
            </a:prstGeom>
            <a:solidFill>
              <a:srgbClr val="57FFDC"/>
            </a:solidFill>
          </p:spPr>
        </p:sp>
        <p:sp>
          <p:nvSpPr>
            <p:cNvPr name="TextBox 5" id="5"/>
            <p:cNvSpPr txBox="true"/>
            <p:nvPr/>
          </p:nvSpPr>
          <p:spPr>
            <a:xfrm rot="0">
              <a:off x="0" y="2310295"/>
              <a:ext cx="2571531"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13</a:t>
              </a:r>
            </a:p>
          </p:txBody>
        </p:sp>
      </p:grpSp>
      <p:pic>
        <p:nvPicPr>
          <p:cNvPr name="Picture 6" id="6"/>
          <p:cNvPicPr>
            <a:picLocks noChangeAspect="true"/>
          </p:cNvPicPr>
          <p:nvPr/>
        </p:nvPicPr>
        <p:blipFill>
          <a:blip r:embed="rId3"/>
          <a:srcRect l="0" t="0" r="0" b="0"/>
          <a:stretch>
            <a:fillRect/>
          </a:stretch>
        </p:blipFill>
        <p:spPr>
          <a:xfrm flipH="false" flipV="false" rot="0">
            <a:off x="2962576" y="3358680"/>
            <a:ext cx="11619686" cy="5899620"/>
          </a:xfrm>
          <a:prstGeom prst="rect">
            <a:avLst/>
          </a:prstGeom>
        </p:spPr>
      </p:pic>
      <p:grpSp>
        <p:nvGrpSpPr>
          <p:cNvPr name="Group 7" id="7"/>
          <p:cNvGrpSpPr/>
          <p:nvPr/>
        </p:nvGrpSpPr>
        <p:grpSpPr>
          <a:xfrm rot="0">
            <a:off x="1028700" y="1028700"/>
            <a:ext cx="10316071" cy="1665703"/>
            <a:chOff x="0" y="0"/>
            <a:chExt cx="13754762" cy="2220937"/>
          </a:xfrm>
        </p:grpSpPr>
        <p:sp>
          <p:nvSpPr>
            <p:cNvPr name="TextBox 8" id="8"/>
            <p:cNvSpPr txBox="true"/>
            <p:nvPr/>
          </p:nvSpPr>
          <p:spPr>
            <a:xfrm rot="0">
              <a:off x="0" y="38100"/>
              <a:ext cx="13754762" cy="9779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Création d'un employé</a:t>
              </a:r>
            </a:p>
          </p:txBody>
        </p:sp>
        <p:sp>
          <p:nvSpPr>
            <p:cNvPr name="TextBox 9" id="9"/>
            <p:cNvSpPr txBox="true"/>
            <p:nvPr/>
          </p:nvSpPr>
          <p:spPr>
            <a:xfrm rot="0">
              <a:off x="0" y="1589742"/>
              <a:ext cx="7714532" cy="631196"/>
            </a:xfrm>
            <a:prstGeom prst="rect">
              <a:avLst/>
            </a:prstGeom>
          </p:spPr>
          <p:txBody>
            <a:bodyPr anchor="t" rtlCol="false" tIns="0" lIns="0" bIns="0" rIns="0">
              <a:spAutoFit/>
            </a:bodyPr>
            <a:lstStyle/>
            <a:p>
              <a:pPr>
                <a:lnSpc>
                  <a:spcPts val="3551"/>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14912">
            <a:off x="-1534103" y="1801518"/>
            <a:ext cx="21356206" cy="6874465"/>
          </a:xfrm>
          <a:prstGeom prst="rect">
            <a:avLst/>
          </a:prstGeom>
        </p:spPr>
      </p:pic>
      <p:grpSp>
        <p:nvGrpSpPr>
          <p:cNvPr name="Group 3" id="3"/>
          <p:cNvGrpSpPr/>
          <p:nvPr/>
        </p:nvGrpSpPr>
        <p:grpSpPr>
          <a:xfrm rot="0">
            <a:off x="15330652" y="7061766"/>
            <a:ext cx="1928648" cy="2084197"/>
            <a:chOff x="0" y="0"/>
            <a:chExt cx="2571531" cy="2778929"/>
          </a:xfrm>
        </p:grpSpPr>
        <p:sp>
          <p:nvSpPr>
            <p:cNvPr name="AutoShape 4" id="4"/>
            <p:cNvSpPr/>
            <p:nvPr/>
          </p:nvSpPr>
          <p:spPr>
            <a:xfrm rot="0">
              <a:off x="2508031" y="0"/>
              <a:ext cx="63500" cy="1767642"/>
            </a:xfrm>
            <a:prstGeom prst="rect">
              <a:avLst/>
            </a:prstGeom>
            <a:solidFill>
              <a:srgbClr val="57FFDC"/>
            </a:solidFill>
          </p:spPr>
        </p:sp>
        <p:sp>
          <p:nvSpPr>
            <p:cNvPr name="TextBox 5" id="5"/>
            <p:cNvSpPr txBox="true"/>
            <p:nvPr/>
          </p:nvSpPr>
          <p:spPr>
            <a:xfrm rot="0">
              <a:off x="0" y="2310295"/>
              <a:ext cx="2571531"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14</a:t>
              </a:r>
            </a:p>
          </p:txBody>
        </p:sp>
      </p:grpSp>
      <p:pic>
        <p:nvPicPr>
          <p:cNvPr name="Picture 6" id="6"/>
          <p:cNvPicPr>
            <a:picLocks noChangeAspect="true"/>
          </p:cNvPicPr>
          <p:nvPr/>
        </p:nvPicPr>
        <p:blipFill>
          <a:blip r:embed="rId3"/>
          <a:srcRect l="0" t="0" r="0" b="0"/>
          <a:stretch>
            <a:fillRect/>
          </a:stretch>
        </p:blipFill>
        <p:spPr>
          <a:xfrm flipH="false" flipV="false" rot="0">
            <a:off x="2912612" y="3177533"/>
            <a:ext cx="12462775" cy="5801401"/>
          </a:xfrm>
          <a:prstGeom prst="rect">
            <a:avLst/>
          </a:prstGeom>
        </p:spPr>
      </p:pic>
      <p:grpSp>
        <p:nvGrpSpPr>
          <p:cNvPr name="Group 7" id="7"/>
          <p:cNvGrpSpPr/>
          <p:nvPr/>
        </p:nvGrpSpPr>
        <p:grpSpPr>
          <a:xfrm rot="0">
            <a:off x="1028700" y="1028700"/>
            <a:ext cx="10316071" cy="2370553"/>
            <a:chOff x="0" y="0"/>
            <a:chExt cx="13754762" cy="3160737"/>
          </a:xfrm>
        </p:grpSpPr>
        <p:sp>
          <p:nvSpPr>
            <p:cNvPr name="TextBox 8" id="8"/>
            <p:cNvSpPr txBox="true"/>
            <p:nvPr/>
          </p:nvSpPr>
          <p:spPr>
            <a:xfrm rot="0">
              <a:off x="0" y="38100"/>
              <a:ext cx="13754762" cy="19177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Modification des informations d'un employé</a:t>
              </a:r>
            </a:p>
          </p:txBody>
        </p:sp>
        <p:sp>
          <p:nvSpPr>
            <p:cNvPr name="TextBox 9" id="9"/>
            <p:cNvSpPr txBox="true"/>
            <p:nvPr/>
          </p:nvSpPr>
          <p:spPr>
            <a:xfrm rot="0">
              <a:off x="0" y="2529542"/>
              <a:ext cx="7714532" cy="631196"/>
            </a:xfrm>
            <a:prstGeom prst="rect">
              <a:avLst/>
            </a:prstGeom>
          </p:spPr>
          <p:txBody>
            <a:bodyPr anchor="t" rtlCol="false" tIns="0" lIns="0" bIns="0" rIns="0">
              <a:spAutoFit/>
            </a:bodyPr>
            <a:lstStyle/>
            <a:p>
              <a:pPr>
                <a:lnSpc>
                  <a:spcPts val="3551"/>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14912">
            <a:off x="-1534103" y="1801518"/>
            <a:ext cx="21356206" cy="6874465"/>
          </a:xfrm>
          <a:prstGeom prst="rect">
            <a:avLst/>
          </a:prstGeom>
        </p:spPr>
      </p:pic>
      <p:grpSp>
        <p:nvGrpSpPr>
          <p:cNvPr name="Group 3" id="3"/>
          <p:cNvGrpSpPr/>
          <p:nvPr/>
        </p:nvGrpSpPr>
        <p:grpSpPr>
          <a:xfrm rot="0">
            <a:off x="15330652" y="7061766"/>
            <a:ext cx="1928648" cy="2084197"/>
            <a:chOff x="0" y="0"/>
            <a:chExt cx="2571531" cy="2778929"/>
          </a:xfrm>
        </p:grpSpPr>
        <p:sp>
          <p:nvSpPr>
            <p:cNvPr name="AutoShape 4" id="4"/>
            <p:cNvSpPr/>
            <p:nvPr/>
          </p:nvSpPr>
          <p:spPr>
            <a:xfrm rot="0">
              <a:off x="2508031" y="0"/>
              <a:ext cx="63500" cy="1767642"/>
            </a:xfrm>
            <a:prstGeom prst="rect">
              <a:avLst/>
            </a:prstGeom>
            <a:solidFill>
              <a:srgbClr val="57FFDC"/>
            </a:solidFill>
          </p:spPr>
        </p:sp>
        <p:sp>
          <p:nvSpPr>
            <p:cNvPr name="TextBox 5" id="5"/>
            <p:cNvSpPr txBox="true"/>
            <p:nvPr/>
          </p:nvSpPr>
          <p:spPr>
            <a:xfrm rot="0">
              <a:off x="0" y="2310295"/>
              <a:ext cx="2571531"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15</a:t>
              </a:r>
            </a:p>
          </p:txBody>
        </p:sp>
      </p:grpSp>
      <p:pic>
        <p:nvPicPr>
          <p:cNvPr name="Picture 6" id="6"/>
          <p:cNvPicPr>
            <a:picLocks noChangeAspect="true"/>
          </p:cNvPicPr>
          <p:nvPr/>
        </p:nvPicPr>
        <p:blipFill>
          <a:blip r:embed="rId3"/>
          <a:srcRect l="0" t="0" r="0" b="0"/>
          <a:stretch>
            <a:fillRect/>
          </a:stretch>
        </p:blipFill>
        <p:spPr>
          <a:xfrm flipH="false" flipV="false" rot="0">
            <a:off x="6004875" y="1028700"/>
            <a:ext cx="11636846" cy="3100607"/>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7055672" y="4498818"/>
            <a:ext cx="10586049" cy="3974126"/>
          </a:xfrm>
          <a:prstGeom prst="rect">
            <a:avLst/>
          </a:prstGeom>
        </p:spPr>
      </p:pic>
      <p:grpSp>
        <p:nvGrpSpPr>
          <p:cNvPr name="Group 8" id="8"/>
          <p:cNvGrpSpPr/>
          <p:nvPr/>
        </p:nvGrpSpPr>
        <p:grpSpPr>
          <a:xfrm rot="0">
            <a:off x="1028700" y="2383465"/>
            <a:ext cx="10316071" cy="1421831"/>
            <a:chOff x="0" y="0"/>
            <a:chExt cx="13754762" cy="1895775"/>
          </a:xfrm>
        </p:grpSpPr>
        <p:sp>
          <p:nvSpPr>
            <p:cNvPr name="TextBox 9" id="9"/>
            <p:cNvSpPr txBox="true"/>
            <p:nvPr/>
          </p:nvSpPr>
          <p:spPr>
            <a:xfrm rot="0">
              <a:off x="0" y="28575"/>
              <a:ext cx="13754762" cy="662263"/>
            </a:xfrm>
            <a:prstGeom prst="rect">
              <a:avLst/>
            </a:prstGeom>
          </p:spPr>
          <p:txBody>
            <a:bodyPr anchor="t" rtlCol="false" tIns="0" lIns="0" bIns="0" rIns="0">
              <a:spAutoFit/>
            </a:bodyPr>
            <a:lstStyle/>
            <a:p>
              <a:pPr>
                <a:lnSpc>
                  <a:spcPts val="3773"/>
                </a:lnSpc>
              </a:pPr>
              <a:r>
                <a:rPr lang="en-US" sz="3399" spc="-101">
                  <a:solidFill>
                    <a:srgbClr val="FFFFFF"/>
                  </a:solidFill>
                  <a:latin typeface="HK Grotesk Bold"/>
                </a:rPr>
                <a:t>Postes de travail</a:t>
              </a:r>
            </a:p>
          </p:txBody>
        </p:sp>
        <p:sp>
          <p:nvSpPr>
            <p:cNvPr name="TextBox 10" id="10"/>
            <p:cNvSpPr txBox="true"/>
            <p:nvPr/>
          </p:nvSpPr>
          <p:spPr>
            <a:xfrm rot="0">
              <a:off x="0" y="1264579"/>
              <a:ext cx="7714532" cy="631196"/>
            </a:xfrm>
            <a:prstGeom prst="rect">
              <a:avLst/>
            </a:prstGeom>
          </p:spPr>
          <p:txBody>
            <a:bodyPr anchor="t" rtlCol="false" tIns="0" lIns="0" bIns="0" rIns="0">
              <a:spAutoFit/>
            </a:bodyPr>
            <a:lstStyle/>
            <a:p>
              <a:pPr>
                <a:lnSpc>
                  <a:spcPts val="3551"/>
                </a:lnSpc>
              </a:pPr>
            </a:p>
          </p:txBody>
        </p:sp>
      </p:grpSp>
      <p:grpSp>
        <p:nvGrpSpPr>
          <p:cNvPr name="Group 11" id="11"/>
          <p:cNvGrpSpPr/>
          <p:nvPr/>
        </p:nvGrpSpPr>
        <p:grpSpPr>
          <a:xfrm rot="0">
            <a:off x="696232" y="5991088"/>
            <a:ext cx="10316071" cy="1901098"/>
            <a:chOff x="0" y="0"/>
            <a:chExt cx="13754762" cy="2534797"/>
          </a:xfrm>
        </p:grpSpPr>
        <p:sp>
          <p:nvSpPr>
            <p:cNvPr name="TextBox 12" id="12"/>
            <p:cNvSpPr txBox="true"/>
            <p:nvPr/>
          </p:nvSpPr>
          <p:spPr>
            <a:xfrm rot="0">
              <a:off x="0" y="28575"/>
              <a:ext cx="13754762" cy="1301284"/>
            </a:xfrm>
            <a:prstGeom prst="rect">
              <a:avLst/>
            </a:prstGeom>
          </p:spPr>
          <p:txBody>
            <a:bodyPr anchor="t" rtlCol="false" tIns="0" lIns="0" bIns="0" rIns="0">
              <a:spAutoFit/>
            </a:bodyPr>
            <a:lstStyle/>
            <a:p>
              <a:pPr>
                <a:lnSpc>
                  <a:spcPts val="3773"/>
                </a:lnSpc>
              </a:pPr>
            </a:p>
            <a:p>
              <a:pPr>
                <a:lnSpc>
                  <a:spcPts val="3773"/>
                </a:lnSpc>
              </a:pPr>
              <a:r>
                <a:rPr lang="en-US" sz="3399" spc="-101">
                  <a:solidFill>
                    <a:srgbClr val="FFFFFF"/>
                  </a:solidFill>
                  <a:latin typeface="HK Grotesk Bold"/>
                </a:rPr>
                <a:t>Création d'un poste de travail</a:t>
              </a:r>
            </a:p>
          </p:txBody>
        </p:sp>
        <p:sp>
          <p:nvSpPr>
            <p:cNvPr name="TextBox 13" id="13"/>
            <p:cNvSpPr txBox="true"/>
            <p:nvPr/>
          </p:nvSpPr>
          <p:spPr>
            <a:xfrm rot="0">
              <a:off x="0" y="1903601"/>
              <a:ext cx="7714532" cy="631196"/>
            </a:xfrm>
            <a:prstGeom prst="rect">
              <a:avLst/>
            </a:prstGeom>
          </p:spPr>
          <p:txBody>
            <a:bodyPr anchor="t" rtlCol="false" tIns="0" lIns="0" bIns="0" rIns="0">
              <a:spAutoFit/>
            </a:bodyPr>
            <a:lstStyle/>
            <a:p>
              <a:pPr>
                <a:lnSpc>
                  <a:spcPts val="3551"/>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14912">
            <a:off x="-1534103" y="1801518"/>
            <a:ext cx="21356206" cy="6874465"/>
          </a:xfrm>
          <a:prstGeom prst="rect">
            <a:avLst/>
          </a:prstGeom>
        </p:spPr>
      </p:pic>
      <p:grpSp>
        <p:nvGrpSpPr>
          <p:cNvPr name="Group 3" id="3"/>
          <p:cNvGrpSpPr/>
          <p:nvPr/>
        </p:nvGrpSpPr>
        <p:grpSpPr>
          <a:xfrm rot="0">
            <a:off x="15330652" y="7061766"/>
            <a:ext cx="1928648" cy="2084197"/>
            <a:chOff x="0" y="0"/>
            <a:chExt cx="2571531" cy="2778929"/>
          </a:xfrm>
        </p:grpSpPr>
        <p:sp>
          <p:nvSpPr>
            <p:cNvPr name="AutoShape 4" id="4"/>
            <p:cNvSpPr/>
            <p:nvPr/>
          </p:nvSpPr>
          <p:spPr>
            <a:xfrm rot="0">
              <a:off x="2508031" y="0"/>
              <a:ext cx="63500" cy="1767642"/>
            </a:xfrm>
            <a:prstGeom prst="rect">
              <a:avLst/>
            </a:prstGeom>
            <a:solidFill>
              <a:srgbClr val="57FFDC"/>
            </a:solidFill>
          </p:spPr>
        </p:sp>
        <p:sp>
          <p:nvSpPr>
            <p:cNvPr name="TextBox 5" id="5"/>
            <p:cNvSpPr txBox="true"/>
            <p:nvPr/>
          </p:nvSpPr>
          <p:spPr>
            <a:xfrm rot="0">
              <a:off x="0" y="2310295"/>
              <a:ext cx="2571531"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Bold"/>
                </a:rPr>
                <a:t>16</a:t>
              </a:r>
            </a:p>
          </p:txBody>
        </p:sp>
      </p:grpSp>
      <p:pic>
        <p:nvPicPr>
          <p:cNvPr name="Picture 6" id="6"/>
          <p:cNvPicPr>
            <a:picLocks noChangeAspect="true"/>
          </p:cNvPicPr>
          <p:nvPr/>
        </p:nvPicPr>
        <p:blipFill>
          <a:blip r:embed="rId3"/>
          <a:srcRect l="0" t="0" r="0" b="0"/>
          <a:stretch>
            <a:fillRect/>
          </a:stretch>
        </p:blipFill>
        <p:spPr>
          <a:xfrm flipH="false" flipV="false" rot="0">
            <a:off x="7532013" y="494804"/>
            <a:ext cx="9317603" cy="4648696"/>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7532013" y="5769085"/>
            <a:ext cx="8424247" cy="3795540"/>
          </a:xfrm>
          <a:prstGeom prst="rect">
            <a:avLst/>
          </a:prstGeom>
        </p:spPr>
      </p:pic>
      <p:grpSp>
        <p:nvGrpSpPr>
          <p:cNvPr name="Group 8" id="8"/>
          <p:cNvGrpSpPr/>
          <p:nvPr/>
        </p:nvGrpSpPr>
        <p:grpSpPr>
          <a:xfrm rot="0">
            <a:off x="1028700" y="2383465"/>
            <a:ext cx="10316071" cy="1901098"/>
            <a:chOff x="0" y="0"/>
            <a:chExt cx="13754762" cy="2534797"/>
          </a:xfrm>
        </p:grpSpPr>
        <p:sp>
          <p:nvSpPr>
            <p:cNvPr name="TextBox 9" id="9"/>
            <p:cNvSpPr txBox="true"/>
            <p:nvPr/>
          </p:nvSpPr>
          <p:spPr>
            <a:xfrm rot="0">
              <a:off x="0" y="28575"/>
              <a:ext cx="13754762" cy="1301284"/>
            </a:xfrm>
            <a:prstGeom prst="rect">
              <a:avLst/>
            </a:prstGeom>
          </p:spPr>
          <p:txBody>
            <a:bodyPr anchor="t" rtlCol="false" tIns="0" lIns="0" bIns="0" rIns="0">
              <a:spAutoFit/>
            </a:bodyPr>
            <a:lstStyle/>
            <a:p>
              <a:pPr>
                <a:lnSpc>
                  <a:spcPts val="3773"/>
                </a:lnSpc>
              </a:pPr>
              <a:r>
                <a:rPr lang="en-US" sz="3399" spc="-101">
                  <a:solidFill>
                    <a:srgbClr val="FFFFFF"/>
                  </a:solidFill>
                  <a:latin typeface="HK Grotesk Bold"/>
                </a:rPr>
                <a:t>Contrats de travail des </a:t>
              </a:r>
            </a:p>
            <a:p>
              <a:pPr>
                <a:lnSpc>
                  <a:spcPts val="3773"/>
                </a:lnSpc>
              </a:pPr>
              <a:r>
                <a:rPr lang="en-US" sz="3399" spc="-101">
                  <a:solidFill>
                    <a:srgbClr val="FFFFFF"/>
                  </a:solidFill>
                  <a:latin typeface="HK Grotesk Bold"/>
                </a:rPr>
                <a:t>employés</a:t>
              </a:r>
            </a:p>
          </p:txBody>
        </p:sp>
        <p:sp>
          <p:nvSpPr>
            <p:cNvPr name="TextBox 10" id="10"/>
            <p:cNvSpPr txBox="true"/>
            <p:nvPr/>
          </p:nvSpPr>
          <p:spPr>
            <a:xfrm rot="0">
              <a:off x="0" y="1903601"/>
              <a:ext cx="7714532" cy="631196"/>
            </a:xfrm>
            <a:prstGeom prst="rect">
              <a:avLst/>
            </a:prstGeom>
          </p:spPr>
          <p:txBody>
            <a:bodyPr anchor="t" rtlCol="false" tIns="0" lIns="0" bIns="0" rIns="0">
              <a:spAutoFit/>
            </a:bodyPr>
            <a:lstStyle/>
            <a:p>
              <a:pPr>
                <a:lnSpc>
                  <a:spcPts val="3551"/>
                </a:lnSpc>
              </a:pPr>
            </a:p>
          </p:txBody>
        </p:sp>
      </p:grpSp>
      <p:grpSp>
        <p:nvGrpSpPr>
          <p:cNvPr name="Group 11" id="11"/>
          <p:cNvGrpSpPr/>
          <p:nvPr/>
        </p:nvGrpSpPr>
        <p:grpSpPr>
          <a:xfrm rot="0">
            <a:off x="696232" y="5991088"/>
            <a:ext cx="10316071" cy="1901098"/>
            <a:chOff x="0" y="0"/>
            <a:chExt cx="13754762" cy="2534797"/>
          </a:xfrm>
        </p:grpSpPr>
        <p:sp>
          <p:nvSpPr>
            <p:cNvPr name="TextBox 12" id="12"/>
            <p:cNvSpPr txBox="true"/>
            <p:nvPr/>
          </p:nvSpPr>
          <p:spPr>
            <a:xfrm rot="0">
              <a:off x="0" y="28575"/>
              <a:ext cx="13754762" cy="1301284"/>
            </a:xfrm>
            <a:prstGeom prst="rect">
              <a:avLst/>
            </a:prstGeom>
          </p:spPr>
          <p:txBody>
            <a:bodyPr anchor="t" rtlCol="false" tIns="0" lIns="0" bIns="0" rIns="0">
              <a:spAutoFit/>
            </a:bodyPr>
            <a:lstStyle/>
            <a:p>
              <a:pPr>
                <a:lnSpc>
                  <a:spcPts val="3773"/>
                </a:lnSpc>
              </a:pPr>
            </a:p>
            <a:p>
              <a:pPr>
                <a:lnSpc>
                  <a:spcPts val="3773"/>
                </a:lnSpc>
              </a:pPr>
              <a:r>
                <a:rPr lang="en-US" sz="3399" spc="-101">
                  <a:solidFill>
                    <a:srgbClr val="FFFFFF"/>
                  </a:solidFill>
                  <a:latin typeface="HK Grotesk Bold"/>
                </a:rPr>
                <a:t>Création d'un contrat de travail</a:t>
              </a:r>
            </a:p>
          </p:txBody>
        </p:sp>
        <p:sp>
          <p:nvSpPr>
            <p:cNvPr name="TextBox 13" id="13"/>
            <p:cNvSpPr txBox="true"/>
            <p:nvPr/>
          </p:nvSpPr>
          <p:spPr>
            <a:xfrm rot="0">
              <a:off x="0" y="1903601"/>
              <a:ext cx="7714532" cy="631196"/>
            </a:xfrm>
            <a:prstGeom prst="rect">
              <a:avLst/>
            </a:prstGeom>
          </p:spPr>
          <p:txBody>
            <a:bodyPr anchor="t" rtlCol="false" tIns="0" lIns="0" bIns="0" rIns="0">
              <a:spAutoFit/>
            </a:bodyPr>
            <a:lstStyle/>
            <a:p>
              <a:pPr>
                <a:lnSpc>
                  <a:spcPts val="3551"/>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14912">
            <a:off x="-1534103" y="1801518"/>
            <a:ext cx="21356206" cy="6874465"/>
          </a:xfrm>
          <a:prstGeom prst="rect">
            <a:avLst/>
          </a:prstGeom>
        </p:spPr>
      </p:pic>
      <p:grpSp>
        <p:nvGrpSpPr>
          <p:cNvPr name="Group 3" id="3"/>
          <p:cNvGrpSpPr/>
          <p:nvPr/>
        </p:nvGrpSpPr>
        <p:grpSpPr>
          <a:xfrm rot="0">
            <a:off x="15330652" y="7061766"/>
            <a:ext cx="1928648" cy="2084197"/>
            <a:chOff x="0" y="0"/>
            <a:chExt cx="2571531" cy="2778929"/>
          </a:xfrm>
        </p:grpSpPr>
        <p:sp>
          <p:nvSpPr>
            <p:cNvPr name="AutoShape 4" id="4"/>
            <p:cNvSpPr/>
            <p:nvPr/>
          </p:nvSpPr>
          <p:spPr>
            <a:xfrm rot="0">
              <a:off x="2508031" y="0"/>
              <a:ext cx="63500" cy="1767642"/>
            </a:xfrm>
            <a:prstGeom prst="rect">
              <a:avLst/>
            </a:prstGeom>
            <a:solidFill>
              <a:srgbClr val="57FFDC"/>
            </a:solidFill>
          </p:spPr>
        </p:sp>
        <p:sp>
          <p:nvSpPr>
            <p:cNvPr name="TextBox 5" id="5"/>
            <p:cNvSpPr txBox="true"/>
            <p:nvPr/>
          </p:nvSpPr>
          <p:spPr>
            <a:xfrm rot="0">
              <a:off x="0" y="2310295"/>
              <a:ext cx="2571531"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17</a:t>
              </a:r>
            </a:p>
          </p:txBody>
        </p:sp>
      </p:grpSp>
      <p:pic>
        <p:nvPicPr>
          <p:cNvPr name="Picture 6" id="6"/>
          <p:cNvPicPr>
            <a:picLocks noChangeAspect="true"/>
          </p:cNvPicPr>
          <p:nvPr/>
        </p:nvPicPr>
        <p:blipFill>
          <a:blip r:embed="rId3"/>
          <a:srcRect l="0" t="0" r="0" b="0"/>
          <a:stretch>
            <a:fillRect/>
          </a:stretch>
        </p:blipFill>
        <p:spPr>
          <a:xfrm flipH="false" flipV="false" rot="0">
            <a:off x="7532013" y="494804"/>
            <a:ext cx="9317603" cy="4648696"/>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7532013" y="5769085"/>
            <a:ext cx="8424247" cy="3795540"/>
          </a:xfrm>
          <a:prstGeom prst="rect">
            <a:avLst/>
          </a:prstGeom>
        </p:spPr>
      </p:pic>
      <p:grpSp>
        <p:nvGrpSpPr>
          <p:cNvPr name="Group 8" id="8"/>
          <p:cNvGrpSpPr/>
          <p:nvPr/>
        </p:nvGrpSpPr>
        <p:grpSpPr>
          <a:xfrm rot="0">
            <a:off x="1028700" y="2383465"/>
            <a:ext cx="10316071" cy="1901098"/>
            <a:chOff x="0" y="0"/>
            <a:chExt cx="13754762" cy="2534797"/>
          </a:xfrm>
        </p:grpSpPr>
        <p:sp>
          <p:nvSpPr>
            <p:cNvPr name="TextBox 9" id="9"/>
            <p:cNvSpPr txBox="true"/>
            <p:nvPr/>
          </p:nvSpPr>
          <p:spPr>
            <a:xfrm rot="0">
              <a:off x="0" y="28575"/>
              <a:ext cx="13754762" cy="1301284"/>
            </a:xfrm>
            <a:prstGeom prst="rect">
              <a:avLst/>
            </a:prstGeom>
          </p:spPr>
          <p:txBody>
            <a:bodyPr anchor="t" rtlCol="false" tIns="0" lIns="0" bIns="0" rIns="0">
              <a:spAutoFit/>
            </a:bodyPr>
            <a:lstStyle/>
            <a:p>
              <a:pPr>
                <a:lnSpc>
                  <a:spcPts val="3773"/>
                </a:lnSpc>
              </a:pPr>
              <a:r>
                <a:rPr lang="en-US" sz="3399" spc="-101">
                  <a:solidFill>
                    <a:srgbClr val="FFFFFF"/>
                  </a:solidFill>
                  <a:latin typeface="HK Grotesk Bold"/>
                </a:rPr>
                <a:t>Contrats de travail des </a:t>
              </a:r>
            </a:p>
            <a:p>
              <a:pPr>
                <a:lnSpc>
                  <a:spcPts val="3773"/>
                </a:lnSpc>
              </a:pPr>
              <a:r>
                <a:rPr lang="en-US" sz="3399" spc="-101">
                  <a:solidFill>
                    <a:srgbClr val="FFFFFF"/>
                  </a:solidFill>
                  <a:latin typeface="HK Grotesk Bold"/>
                </a:rPr>
                <a:t>employés</a:t>
              </a:r>
            </a:p>
          </p:txBody>
        </p:sp>
        <p:sp>
          <p:nvSpPr>
            <p:cNvPr name="TextBox 10" id="10"/>
            <p:cNvSpPr txBox="true"/>
            <p:nvPr/>
          </p:nvSpPr>
          <p:spPr>
            <a:xfrm rot="0">
              <a:off x="0" y="1903601"/>
              <a:ext cx="7714532" cy="631196"/>
            </a:xfrm>
            <a:prstGeom prst="rect">
              <a:avLst/>
            </a:prstGeom>
          </p:spPr>
          <p:txBody>
            <a:bodyPr anchor="t" rtlCol="false" tIns="0" lIns="0" bIns="0" rIns="0">
              <a:spAutoFit/>
            </a:bodyPr>
            <a:lstStyle/>
            <a:p>
              <a:pPr>
                <a:lnSpc>
                  <a:spcPts val="3551"/>
                </a:lnSpc>
              </a:pPr>
            </a:p>
          </p:txBody>
        </p:sp>
      </p:grpSp>
      <p:grpSp>
        <p:nvGrpSpPr>
          <p:cNvPr name="Group 11" id="11"/>
          <p:cNvGrpSpPr/>
          <p:nvPr/>
        </p:nvGrpSpPr>
        <p:grpSpPr>
          <a:xfrm rot="0">
            <a:off x="696232" y="5991088"/>
            <a:ext cx="10316071" cy="1901098"/>
            <a:chOff x="0" y="0"/>
            <a:chExt cx="13754762" cy="2534797"/>
          </a:xfrm>
        </p:grpSpPr>
        <p:sp>
          <p:nvSpPr>
            <p:cNvPr name="TextBox 12" id="12"/>
            <p:cNvSpPr txBox="true"/>
            <p:nvPr/>
          </p:nvSpPr>
          <p:spPr>
            <a:xfrm rot="0">
              <a:off x="0" y="28575"/>
              <a:ext cx="13754762" cy="1301284"/>
            </a:xfrm>
            <a:prstGeom prst="rect">
              <a:avLst/>
            </a:prstGeom>
          </p:spPr>
          <p:txBody>
            <a:bodyPr anchor="t" rtlCol="false" tIns="0" lIns="0" bIns="0" rIns="0">
              <a:spAutoFit/>
            </a:bodyPr>
            <a:lstStyle/>
            <a:p>
              <a:pPr>
                <a:lnSpc>
                  <a:spcPts val="3773"/>
                </a:lnSpc>
              </a:pPr>
            </a:p>
            <a:p>
              <a:pPr>
                <a:lnSpc>
                  <a:spcPts val="3773"/>
                </a:lnSpc>
              </a:pPr>
              <a:r>
                <a:rPr lang="en-US" sz="3399" spc="-101">
                  <a:solidFill>
                    <a:srgbClr val="FFFFFF"/>
                  </a:solidFill>
                  <a:latin typeface="HK Grotesk Bold"/>
                </a:rPr>
                <a:t>Création d'un contrat de travail</a:t>
              </a:r>
            </a:p>
          </p:txBody>
        </p:sp>
        <p:sp>
          <p:nvSpPr>
            <p:cNvPr name="TextBox 13" id="13"/>
            <p:cNvSpPr txBox="true"/>
            <p:nvPr/>
          </p:nvSpPr>
          <p:spPr>
            <a:xfrm rot="0">
              <a:off x="0" y="1903601"/>
              <a:ext cx="7714532" cy="631196"/>
            </a:xfrm>
            <a:prstGeom prst="rect">
              <a:avLst/>
            </a:prstGeom>
          </p:spPr>
          <p:txBody>
            <a:bodyPr anchor="t" rtlCol="false" tIns="0" lIns="0" bIns="0" rIns="0">
              <a:spAutoFit/>
            </a:bodyPr>
            <a:lstStyle/>
            <a:p>
              <a:pPr>
                <a:lnSpc>
                  <a:spcPts val="3551"/>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8401603">
            <a:off x="5328173" y="-816435"/>
            <a:ext cx="18528255" cy="5642970"/>
          </a:xfrm>
          <a:prstGeom prst="rect">
            <a:avLst/>
          </a:prstGeom>
        </p:spPr>
      </p:pic>
      <p:grpSp>
        <p:nvGrpSpPr>
          <p:cNvPr name="Group 3" id="3"/>
          <p:cNvGrpSpPr>
            <a:grpSpLocks noChangeAspect="true"/>
          </p:cNvGrpSpPr>
          <p:nvPr/>
        </p:nvGrpSpPr>
        <p:grpSpPr>
          <a:xfrm rot="0">
            <a:off x="10056816" y="1000609"/>
            <a:ext cx="7202484" cy="7220470"/>
            <a:chOff x="0" y="0"/>
            <a:chExt cx="5594350" cy="5608320"/>
          </a:xfrm>
        </p:grpSpPr>
        <p:sp>
          <p:nvSpPr>
            <p:cNvPr name="Freeform 4" id="4"/>
            <p:cNvSpPr/>
            <p:nvPr/>
          </p:nvSpPr>
          <p:spPr>
            <a:xfrm>
              <a:off x="-80010" y="-191771"/>
              <a:ext cx="6264910" cy="5977891"/>
            </a:xfrm>
            <a:custGeom>
              <a:avLst/>
              <a:gdLst/>
              <a:ahLst/>
              <a:cxnLst/>
              <a:rect r="r" b="b" t="t" l="l"/>
              <a:pathLst>
                <a:path h="5977891" w="6264910">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blipFill>
              <a:blip r:embed="rId3"/>
              <a:stretch>
                <a:fillRect l="-102986" r="-31264" t="-12286" b="-43686"/>
              </a:stretch>
            </a:blipFill>
          </p:spPr>
        </p:sp>
      </p:grpSp>
      <p:grpSp>
        <p:nvGrpSpPr>
          <p:cNvPr name="Group 5" id="5"/>
          <p:cNvGrpSpPr/>
          <p:nvPr/>
        </p:nvGrpSpPr>
        <p:grpSpPr>
          <a:xfrm rot="0">
            <a:off x="1028700" y="1028700"/>
            <a:ext cx="8115300" cy="1980937"/>
            <a:chOff x="0" y="0"/>
            <a:chExt cx="10820400" cy="2641249"/>
          </a:xfrm>
        </p:grpSpPr>
        <p:sp>
          <p:nvSpPr>
            <p:cNvPr name="TextBox 6" id="6"/>
            <p:cNvSpPr txBox="true"/>
            <p:nvPr/>
          </p:nvSpPr>
          <p:spPr>
            <a:xfrm rot="0">
              <a:off x="0" y="66675"/>
              <a:ext cx="10820400" cy="1558939"/>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Problématique</a:t>
              </a:r>
            </a:p>
          </p:txBody>
        </p:sp>
        <p:sp>
          <p:nvSpPr>
            <p:cNvPr name="TextBox 7" id="7"/>
            <p:cNvSpPr txBox="true"/>
            <p:nvPr/>
          </p:nvSpPr>
          <p:spPr>
            <a:xfrm rot="0">
              <a:off x="0" y="1889402"/>
              <a:ext cx="9233182" cy="751847"/>
            </a:xfrm>
            <a:prstGeom prst="rect">
              <a:avLst/>
            </a:prstGeom>
          </p:spPr>
          <p:txBody>
            <a:bodyPr anchor="t" rtlCol="false" tIns="0" lIns="0" bIns="0" rIns="0">
              <a:spAutoFit/>
            </a:bodyPr>
            <a:lstStyle/>
            <a:p>
              <a:pPr>
                <a:lnSpc>
                  <a:spcPts val="4440"/>
                </a:lnSpc>
              </a:pPr>
            </a:p>
          </p:txBody>
        </p:sp>
      </p:grpSp>
      <p:sp>
        <p:nvSpPr>
          <p:cNvPr name="TextBox 8" id="8"/>
          <p:cNvSpPr txBox="true"/>
          <p:nvPr/>
        </p:nvSpPr>
        <p:spPr>
          <a:xfrm rot="0">
            <a:off x="2301518" y="4154955"/>
            <a:ext cx="6757330" cy="1618817"/>
          </a:xfrm>
          <a:prstGeom prst="rect">
            <a:avLst/>
          </a:prstGeom>
        </p:spPr>
        <p:txBody>
          <a:bodyPr anchor="t" rtlCol="false" tIns="0" lIns="0" bIns="0" rIns="0">
            <a:spAutoFit/>
          </a:bodyPr>
          <a:lstStyle/>
          <a:p>
            <a:pPr>
              <a:lnSpc>
                <a:spcPts val="2543"/>
              </a:lnSpc>
            </a:pPr>
            <a:r>
              <a:rPr lang="en-US" sz="1956" spc="-39">
                <a:solidFill>
                  <a:srgbClr val="FFFFFF"/>
                </a:solidFill>
                <a:latin typeface="HK Grotesk Light"/>
              </a:rPr>
              <a:t>Dans le cad</a:t>
            </a:r>
            <a:r>
              <a:rPr lang="en-US" sz="1956" spc="-39">
                <a:solidFill>
                  <a:srgbClr val="FFFFFF"/>
                </a:solidFill>
                <a:latin typeface="HK Grotesk Light"/>
              </a:rPr>
              <a:t>re du projet dev odoo, nous allons créer un module de gestion d’élevés d'une ecole. Pour cela nous aurons besoin de comprendre la structure d'un module odoo, préparer l'environnement de développement, et savoir comment déployer et tester ce module.</a:t>
            </a:r>
          </a:p>
        </p:txBody>
      </p:sp>
      <p:sp>
        <p:nvSpPr>
          <p:cNvPr name="TextBox 9" id="9"/>
          <p:cNvSpPr txBox="true"/>
          <p:nvPr/>
        </p:nvSpPr>
        <p:spPr>
          <a:xfrm rot="0">
            <a:off x="2301518" y="6023956"/>
            <a:ext cx="6757330" cy="1295800"/>
          </a:xfrm>
          <a:prstGeom prst="rect">
            <a:avLst/>
          </a:prstGeom>
        </p:spPr>
        <p:txBody>
          <a:bodyPr anchor="t" rtlCol="false" tIns="0" lIns="0" bIns="0" rIns="0">
            <a:spAutoFit/>
          </a:bodyPr>
          <a:lstStyle/>
          <a:p>
            <a:pPr>
              <a:lnSpc>
                <a:spcPts val="2543"/>
              </a:lnSpc>
            </a:pPr>
            <a:r>
              <a:rPr lang="en-US" sz="1956" spc="-39">
                <a:solidFill>
                  <a:srgbClr val="FFFFFF"/>
                </a:solidFill>
                <a:latin typeface="HK Grotesk Light"/>
              </a:rPr>
              <a:t>l'u</a:t>
            </a:r>
            <a:r>
              <a:rPr lang="en-US" sz="1956" spc="-39">
                <a:solidFill>
                  <a:srgbClr val="FFFFFF"/>
                </a:solidFill>
                <a:latin typeface="HK Grotesk Light"/>
              </a:rPr>
              <a:t>tilisateur du module doit pouvoir creer , visualiser et modifier les données d'un étudiant quelconque dans le module de gestion d'ecole.le module aura comme nom "Gestion Élevés" et sera déployé et testé sous Odoo.</a:t>
            </a:r>
          </a:p>
        </p:txBody>
      </p:sp>
      <p:sp>
        <p:nvSpPr>
          <p:cNvPr name="TextBox 10" id="10"/>
          <p:cNvSpPr txBox="true"/>
          <p:nvPr/>
        </p:nvSpPr>
        <p:spPr>
          <a:xfrm rot="0">
            <a:off x="11925300" y="8911587"/>
            <a:ext cx="5334000" cy="346713"/>
          </a:xfrm>
          <a:prstGeom prst="rect">
            <a:avLst/>
          </a:prstGeom>
        </p:spPr>
        <p:txBody>
          <a:bodyPr anchor="t" rtlCol="false" tIns="0" lIns="0" bIns="0" rIns="0">
            <a:spAutoFit/>
          </a:bodyPr>
          <a:lstStyle/>
          <a:p>
            <a:pPr algn="r">
              <a:lnSpc>
                <a:spcPts val="2664"/>
              </a:lnSpc>
            </a:pPr>
            <a:r>
              <a:rPr lang="en-US" sz="2400">
                <a:solidFill>
                  <a:srgbClr val="57FFDC"/>
                </a:solidFill>
                <a:latin typeface="HK Grotesk Bold"/>
              </a:rPr>
              <a:t>GINF3</a:t>
            </a:r>
          </a:p>
        </p:txBody>
      </p:sp>
      <p:grpSp>
        <p:nvGrpSpPr>
          <p:cNvPr name="Group 11" id="11"/>
          <p:cNvGrpSpPr/>
          <p:nvPr/>
        </p:nvGrpSpPr>
        <p:grpSpPr>
          <a:xfrm rot="0">
            <a:off x="984960" y="7183858"/>
            <a:ext cx="616957" cy="2084197"/>
            <a:chOff x="0" y="0"/>
            <a:chExt cx="822610" cy="2778929"/>
          </a:xfrm>
        </p:grpSpPr>
        <p:sp>
          <p:nvSpPr>
            <p:cNvPr name="AutoShape 12" id="12"/>
            <p:cNvSpPr/>
            <p:nvPr/>
          </p:nvSpPr>
          <p:spPr>
            <a:xfrm rot="0">
              <a:off x="0" y="0"/>
              <a:ext cx="63500" cy="1767642"/>
            </a:xfrm>
            <a:prstGeom prst="rect">
              <a:avLst/>
            </a:prstGeom>
            <a:solidFill>
              <a:srgbClr val="57FFDC"/>
            </a:solidFill>
          </p:spPr>
        </p:sp>
        <p:sp>
          <p:nvSpPr>
            <p:cNvPr name="TextBox 13" id="13"/>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18</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374217" y="318883"/>
            <a:ext cx="19036434" cy="6437888"/>
          </a:xfrm>
          <a:prstGeom prst="rect">
            <a:avLst/>
          </a:prstGeom>
        </p:spPr>
      </p:pic>
      <p:sp>
        <p:nvSpPr>
          <p:cNvPr name="TextBox 3" id="3"/>
          <p:cNvSpPr txBox="true"/>
          <p:nvPr/>
        </p:nvSpPr>
        <p:spPr>
          <a:xfrm rot="0">
            <a:off x="9632923" y="841642"/>
            <a:ext cx="8115300" cy="1741995"/>
          </a:xfrm>
          <a:prstGeom prst="rect">
            <a:avLst/>
          </a:prstGeom>
        </p:spPr>
        <p:txBody>
          <a:bodyPr anchor="t" rtlCol="false" tIns="0" lIns="0" bIns="0" rIns="0">
            <a:spAutoFit/>
          </a:bodyPr>
          <a:lstStyle/>
          <a:p>
            <a:pPr algn="ctr">
              <a:lnSpc>
                <a:spcPts val="6771"/>
              </a:lnSpc>
            </a:pPr>
            <a:r>
              <a:rPr lang="en-US" sz="6100" spc="-183">
                <a:solidFill>
                  <a:srgbClr val="FFFFFF"/>
                </a:solidFill>
                <a:latin typeface="HK Grotesk Bold"/>
              </a:rPr>
              <a:t>Préparation de l'environnement</a:t>
            </a:r>
          </a:p>
        </p:txBody>
      </p:sp>
      <p:grpSp>
        <p:nvGrpSpPr>
          <p:cNvPr name="Group 4" id="4"/>
          <p:cNvGrpSpPr/>
          <p:nvPr/>
        </p:nvGrpSpPr>
        <p:grpSpPr>
          <a:xfrm rot="0">
            <a:off x="1028700" y="7553945"/>
            <a:ext cx="4790891" cy="1624211"/>
            <a:chOff x="0" y="0"/>
            <a:chExt cx="6387855" cy="2165614"/>
          </a:xfrm>
        </p:grpSpPr>
        <p:sp>
          <p:nvSpPr>
            <p:cNvPr name="TextBox 5" id="5"/>
            <p:cNvSpPr txBox="true"/>
            <p:nvPr/>
          </p:nvSpPr>
          <p:spPr>
            <a:xfrm rot="0">
              <a:off x="0" y="-38100"/>
              <a:ext cx="6387855" cy="647648"/>
            </a:xfrm>
            <a:prstGeom prst="rect">
              <a:avLst/>
            </a:prstGeom>
          </p:spPr>
          <p:txBody>
            <a:bodyPr anchor="t" rtlCol="false" tIns="0" lIns="0" bIns="0" rIns="0">
              <a:spAutoFit/>
            </a:bodyPr>
            <a:lstStyle/>
            <a:p>
              <a:pPr>
                <a:lnSpc>
                  <a:spcPts val="3900"/>
                </a:lnSpc>
              </a:pPr>
              <a:r>
                <a:rPr lang="en-US" sz="2999">
                  <a:solidFill>
                    <a:srgbClr val="57FFDC"/>
                  </a:solidFill>
                  <a:latin typeface="HK Grotesk Bold"/>
                </a:rPr>
                <a:t>KALI LINUX</a:t>
              </a:r>
            </a:p>
          </p:txBody>
        </p:sp>
        <p:sp>
          <p:nvSpPr>
            <p:cNvPr name="TextBox 6" id="6"/>
            <p:cNvSpPr txBox="true"/>
            <p:nvPr/>
          </p:nvSpPr>
          <p:spPr>
            <a:xfrm rot="0">
              <a:off x="0" y="857619"/>
              <a:ext cx="6387855" cy="1307995"/>
            </a:xfrm>
            <a:prstGeom prst="rect">
              <a:avLst/>
            </a:prstGeom>
          </p:spPr>
          <p:txBody>
            <a:bodyPr anchor="t" rtlCol="false" tIns="0" lIns="0" bIns="0" rIns="0">
              <a:spAutoFit/>
            </a:bodyPr>
            <a:lstStyle/>
            <a:p>
              <a:pPr>
                <a:lnSpc>
                  <a:spcPts val="3900"/>
                </a:lnSpc>
              </a:pPr>
              <a:r>
                <a:rPr lang="en-US" sz="2999" spc="-59">
                  <a:solidFill>
                    <a:srgbClr val="FFFFFF"/>
                  </a:solidFill>
                  <a:latin typeface="HK Grotesk Light"/>
                </a:rPr>
                <a:t>Installation sous machine virtuelle ou directement.</a:t>
              </a:r>
            </a:p>
          </p:txBody>
        </p:sp>
      </p:grpSp>
      <p:grpSp>
        <p:nvGrpSpPr>
          <p:cNvPr name="Group 7" id="7"/>
          <p:cNvGrpSpPr/>
          <p:nvPr/>
        </p:nvGrpSpPr>
        <p:grpSpPr>
          <a:xfrm rot="0">
            <a:off x="6241449" y="7553945"/>
            <a:ext cx="4790891" cy="2119472"/>
            <a:chOff x="0" y="0"/>
            <a:chExt cx="6387855" cy="2825962"/>
          </a:xfrm>
        </p:grpSpPr>
        <p:sp>
          <p:nvSpPr>
            <p:cNvPr name="TextBox 8" id="8"/>
            <p:cNvSpPr txBox="true"/>
            <p:nvPr/>
          </p:nvSpPr>
          <p:spPr>
            <a:xfrm rot="0">
              <a:off x="0" y="-38100"/>
              <a:ext cx="6387855" cy="647648"/>
            </a:xfrm>
            <a:prstGeom prst="rect">
              <a:avLst/>
            </a:prstGeom>
          </p:spPr>
          <p:txBody>
            <a:bodyPr anchor="t" rtlCol="false" tIns="0" lIns="0" bIns="0" rIns="0">
              <a:spAutoFit/>
            </a:bodyPr>
            <a:lstStyle/>
            <a:p>
              <a:pPr>
                <a:lnSpc>
                  <a:spcPts val="3900"/>
                </a:lnSpc>
              </a:pPr>
              <a:r>
                <a:rPr lang="en-US" sz="2999">
                  <a:solidFill>
                    <a:srgbClr val="57FFDC"/>
                  </a:solidFill>
                  <a:latin typeface="HK Grotesk Bold"/>
                </a:rPr>
                <a:t>VISUAL STUDIO CODE</a:t>
              </a:r>
            </a:p>
          </p:txBody>
        </p:sp>
        <p:sp>
          <p:nvSpPr>
            <p:cNvPr name="TextBox 9" id="9"/>
            <p:cNvSpPr txBox="true"/>
            <p:nvPr/>
          </p:nvSpPr>
          <p:spPr>
            <a:xfrm rot="0">
              <a:off x="0" y="857619"/>
              <a:ext cx="6387855" cy="1968343"/>
            </a:xfrm>
            <a:prstGeom prst="rect">
              <a:avLst/>
            </a:prstGeom>
          </p:spPr>
          <p:txBody>
            <a:bodyPr anchor="t" rtlCol="false" tIns="0" lIns="0" bIns="0" rIns="0">
              <a:spAutoFit/>
            </a:bodyPr>
            <a:lstStyle/>
            <a:p>
              <a:pPr>
                <a:lnSpc>
                  <a:spcPts val="3900"/>
                </a:lnSpc>
              </a:pPr>
              <a:r>
                <a:rPr lang="en-US" sz="2999" spc="-59">
                  <a:solidFill>
                    <a:srgbClr val="FFFFFF"/>
                  </a:solidFill>
                  <a:latin typeface="HK Grotesk Light"/>
                </a:rPr>
                <a:t>Contient les meme avantages et fonctionnalités de Pycharm et il est gratuit et open source.</a:t>
              </a:r>
            </a:p>
          </p:txBody>
        </p:sp>
      </p:grpSp>
      <p:grpSp>
        <p:nvGrpSpPr>
          <p:cNvPr name="Group 10" id="10"/>
          <p:cNvGrpSpPr/>
          <p:nvPr/>
        </p:nvGrpSpPr>
        <p:grpSpPr>
          <a:xfrm rot="0">
            <a:off x="12468409" y="7553945"/>
            <a:ext cx="4790891" cy="2614732"/>
            <a:chOff x="0" y="0"/>
            <a:chExt cx="6387855" cy="3486310"/>
          </a:xfrm>
        </p:grpSpPr>
        <p:sp>
          <p:nvSpPr>
            <p:cNvPr name="TextBox 11" id="11"/>
            <p:cNvSpPr txBox="true"/>
            <p:nvPr/>
          </p:nvSpPr>
          <p:spPr>
            <a:xfrm rot="0">
              <a:off x="0" y="-38100"/>
              <a:ext cx="6387855" cy="647648"/>
            </a:xfrm>
            <a:prstGeom prst="rect">
              <a:avLst/>
            </a:prstGeom>
          </p:spPr>
          <p:txBody>
            <a:bodyPr anchor="t" rtlCol="false" tIns="0" lIns="0" bIns="0" rIns="0">
              <a:spAutoFit/>
            </a:bodyPr>
            <a:lstStyle/>
            <a:p>
              <a:pPr>
                <a:lnSpc>
                  <a:spcPts val="3900"/>
                </a:lnSpc>
              </a:pPr>
              <a:r>
                <a:rPr lang="en-US" sz="2999">
                  <a:solidFill>
                    <a:srgbClr val="57FFDC"/>
                  </a:solidFill>
                  <a:latin typeface="HK Grotesk Bold"/>
                </a:rPr>
                <a:t>DOCKER</a:t>
              </a:r>
            </a:p>
          </p:txBody>
        </p:sp>
        <p:sp>
          <p:nvSpPr>
            <p:cNvPr name="TextBox 12" id="12"/>
            <p:cNvSpPr txBox="true"/>
            <p:nvPr/>
          </p:nvSpPr>
          <p:spPr>
            <a:xfrm rot="0">
              <a:off x="0" y="857619"/>
              <a:ext cx="6387855" cy="2628691"/>
            </a:xfrm>
            <a:prstGeom prst="rect">
              <a:avLst/>
            </a:prstGeom>
          </p:spPr>
          <p:txBody>
            <a:bodyPr anchor="t" rtlCol="false" tIns="0" lIns="0" bIns="0" rIns="0">
              <a:spAutoFit/>
            </a:bodyPr>
            <a:lstStyle/>
            <a:p>
              <a:pPr>
                <a:lnSpc>
                  <a:spcPts val="3900"/>
                </a:lnSpc>
              </a:pPr>
              <a:r>
                <a:rPr lang="en-US" sz="2999" spc="-59">
                  <a:solidFill>
                    <a:srgbClr val="FFFFFF"/>
                  </a:solidFill>
                  <a:latin typeface="HK Grotesk Light"/>
                </a:rPr>
                <a:t>Utiliser un contenaire qui contient la configuration pour tester et développer le module sous Odoo.</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02</a:t>
              </a:r>
            </a:p>
          </p:txBody>
        </p:sp>
      </p:grpSp>
      <p:grpSp>
        <p:nvGrpSpPr>
          <p:cNvPr name="Group 6" id="6"/>
          <p:cNvGrpSpPr/>
          <p:nvPr/>
        </p:nvGrpSpPr>
        <p:grpSpPr>
          <a:xfrm rot="0">
            <a:off x="1028700" y="4596746"/>
            <a:ext cx="4905586" cy="1692996"/>
            <a:chOff x="0" y="0"/>
            <a:chExt cx="6540782" cy="2257328"/>
          </a:xfrm>
        </p:grpSpPr>
        <p:sp>
          <p:nvSpPr>
            <p:cNvPr name="TextBox 7" id="7"/>
            <p:cNvSpPr txBox="true"/>
            <p:nvPr/>
          </p:nvSpPr>
          <p:spPr>
            <a:xfrm rot="0">
              <a:off x="0" y="0"/>
              <a:ext cx="6540782" cy="1503694"/>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DESCRIPTION DE L'APPLICATION</a:t>
              </a:r>
            </a:p>
          </p:txBody>
        </p:sp>
        <p:sp>
          <p:nvSpPr>
            <p:cNvPr name="TextBox 8" id="8"/>
            <p:cNvSpPr txBox="true"/>
            <p:nvPr/>
          </p:nvSpPr>
          <p:spPr>
            <a:xfrm rot="0">
              <a:off x="0" y="1609680"/>
              <a:ext cx="5583054" cy="647648"/>
            </a:xfrm>
            <a:prstGeom prst="rect">
              <a:avLst/>
            </a:prstGeom>
          </p:spPr>
          <p:txBody>
            <a:bodyPr anchor="t" rtlCol="false" tIns="0" lIns="0" bIns="0" rIns="0">
              <a:spAutoFit/>
            </a:bodyPr>
            <a:lstStyle/>
            <a:p>
              <a:pPr>
                <a:lnSpc>
                  <a:spcPts val="3900"/>
                </a:lnSpc>
              </a:pPr>
              <a:r>
                <a:rPr lang="en-US" sz="2999" spc="-59">
                  <a:solidFill>
                    <a:srgbClr val="FFFFFF"/>
                  </a:solidFill>
                  <a:latin typeface="HK Grotesk Light"/>
                </a:rPr>
                <a:t>TimeWiki</a:t>
              </a:r>
            </a:p>
          </p:txBody>
        </p:sp>
      </p:grpSp>
      <p:sp>
        <p:nvSpPr>
          <p:cNvPr name="TextBox 9" id="9"/>
          <p:cNvSpPr txBox="true"/>
          <p:nvPr/>
        </p:nvSpPr>
        <p:spPr>
          <a:xfrm rot="0">
            <a:off x="7873622" y="4300578"/>
            <a:ext cx="8838085" cy="1704894"/>
          </a:xfrm>
          <a:prstGeom prst="rect">
            <a:avLst/>
          </a:prstGeom>
        </p:spPr>
        <p:txBody>
          <a:bodyPr anchor="t" rtlCol="false" tIns="0" lIns="0" bIns="0" rIns="0">
            <a:spAutoFit/>
          </a:bodyPr>
          <a:lstStyle/>
          <a:p>
            <a:pPr algn="ctr">
              <a:lnSpc>
                <a:spcPts val="3326"/>
              </a:lnSpc>
              <a:spcBef>
                <a:spcPct val="0"/>
              </a:spcBef>
            </a:pPr>
            <a:r>
              <a:rPr lang="en-US" sz="2996">
                <a:solidFill>
                  <a:srgbClr val="FFFFFF"/>
                </a:solidFill>
                <a:latin typeface="Kollektif"/>
              </a:rPr>
              <a:t>TimeWiki est un moteur de recherche libre et gratuit, qui permettera àn'importe quel internaute de rechercher tout les événements historiquesayant une relation avec les mots recherchés.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8577916" cy="4473859"/>
            <a:chOff x="0" y="0"/>
            <a:chExt cx="11437221" cy="5965145"/>
          </a:xfrm>
        </p:grpSpPr>
        <p:sp>
          <p:nvSpPr>
            <p:cNvPr name="TextBox 3" id="3"/>
            <p:cNvSpPr txBox="true"/>
            <p:nvPr/>
          </p:nvSpPr>
          <p:spPr>
            <a:xfrm rot="0">
              <a:off x="0" y="66675"/>
              <a:ext cx="11437221" cy="4566328"/>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Installation Kali Linux/ Docker et PostgreSql</a:t>
              </a:r>
            </a:p>
          </p:txBody>
        </p:sp>
        <p:sp>
          <p:nvSpPr>
            <p:cNvPr name="TextBox 4" id="4"/>
            <p:cNvSpPr txBox="true"/>
            <p:nvPr/>
          </p:nvSpPr>
          <p:spPr>
            <a:xfrm rot="0">
              <a:off x="0" y="5317497"/>
              <a:ext cx="10820400" cy="647648"/>
            </a:xfrm>
            <a:prstGeom prst="rect">
              <a:avLst/>
            </a:prstGeom>
          </p:spPr>
          <p:txBody>
            <a:bodyPr anchor="t" rtlCol="false" tIns="0" lIns="0" bIns="0" rIns="0">
              <a:spAutoFit/>
            </a:bodyPr>
            <a:lstStyle/>
            <a:p>
              <a:pPr>
                <a:lnSpc>
                  <a:spcPts val="390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true" flipV="false" rot="-231817">
            <a:off x="-2041502" y="5206915"/>
            <a:ext cx="21853999" cy="7390754"/>
          </a:xfrm>
          <a:prstGeom prst="rect">
            <a:avLst/>
          </a:prstGeom>
        </p:spPr>
      </p:pic>
      <p:grpSp>
        <p:nvGrpSpPr>
          <p:cNvPr name="Group 6" id="6"/>
          <p:cNvGrpSpPr/>
          <p:nvPr/>
        </p:nvGrpSpPr>
        <p:grpSpPr>
          <a:xfrm rot="0">
            <a:off x="984960" y="7183858"/>
            <a:ext cx="616957" cy="2084197"/>
            <a:chOff x="0" y="0"/>
            <a:chExt cx="822610" cy="2778929"/>
          </a:xfrm>
        </p:grpSpPr>
        <p:sp>
          <p:nvSpPr>
            <p:cNvPr name="AutoShape 7" id="7"/>
            <p:cNvSpPr/>
            <p:nvPr/>
          </p:nvSpPr>
          <p:spPr>
            <a:xfrm rot="0">
              <a:off x="0" y="0"/>
              <a:ext cx="63500" cy="1767642"/>
            </a:xfrm>
            <a:prstGeom prst="rect">
              <a:avLst/>
            </a:prstGeom>
            <a:solidFill>
              <a:srgbClr val="57FFDC"/>
            </a:solidFill>
          </p:spPr>
        </p:sp>
        <p:sp>
          <p:nvSpPr>
            <p:cNvPr name="TextBox 8" id="8"/>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20</a:t>
              </a:r>
            </a:p>
          </p:txBody>
        </p:sp>
      </p:grpSp>
      <p:pic>
        <p:nvPicPr>
          <p:cNvPr name="Picture 9" id="9"/>
          <p:cNvPicPr>
            <a:picLocks noChangeAspect="true"/>
          </p:cNvPicPr>
          <p:nvPr/>
        </p:nvPicPr>
        <p:blipFill>
          <a:blip r:embed="rId3"/>
          <a:srcRect l="0" t="0" r="0" b="0"/>
          <a:stretch>
            <a:fillRect/>
          </a:stretch>
        </p:blipFill>
        <p:spPr>
          <a:xfrm flipH="false" flipV="false" rot="0">
            <a:off x="11340873" y="211936"/>
            <a:ext cx="6766822" cy="6107387"/>
          </a:xfrm>
          <a:prstGeom prst="rect">
            <a:avLst/>
          </a:prstGeom>
        </p:spPr>
      </p:pic>
      <p:pic>
        <p:nvPicPr>
          <p:cNvPr name="Picture 10" id="10"/>
          <p:cNvPicPr>
            <a:picLocks noChangeAspect="true"/>
          </p:cNvPicPr>
          <p:nvPr/>
        </p:nvPicPr>
        <p:blipFill>
          <a:blip r:embed="rId4"/>
          <a:srcRect l="5172" t="11879" r="14604" b="0"/>
          <a:stretch>
            <a:fillRect/>
          </a:stretch>
        </p:blipFill>
        <p:spPr>
          <a:xfrm flipH="false" flipV="false" rot="0">
            <a:off x="2739325" y="5297997"/>
            <a:ext cx="5156665" cy="3771722"/>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rot="0">
            <a:off x="984960" y="7183858"/>
            <a:ext cx="47625" cy="1325731"/>
          </a:xfrm>
          <a:prstGeom prst="rect">
            <a:avLst/>
          </a:prstGeom>
          <a:solidFill>
            <a:srgbClr val="57FFDC"/>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792178">
            <a:off x="-3184334" y="-1644671"/>
            <a:ext cx="11135343" cy="3391383"/>
          </a:xfrm>
          <a:prstGeom prst="rect">
            <a:avLst/>
          </a:prstGeom>
        </p:spPr>
      </p:pic>
      <p:sp>
        <p:nvSpPr>
          <p:cNvPr name="AutoShape 4" id="4"/>
          <p:cNvSpPr/>
          <p:nvPr/>
        </p:nvSpPr>
        <p:spPr>
          <a:xfrm rot="0">
            <a:off x="8138756" y="1028700"/>
            <a:ext cx="52381" cy="8229600"/>
          </a:xfrm>
          <a:prstGeom prst="rect">
            <a:avLst/>
          </a:prstGeom>
          <a:solidFill>
            <a:srgbClr val="57FFDC"/>
          </a:solidFill>
        </p:spPr>
      </p:sp>
      <p:sp>
        <p:nvSpPr>
          <p:cNvPr name="TextBox 5" id="5"/>
          <p:cNvSpPr txBox="true"/>
          <p:nvPr/>
        </p:nvSpPr>
        <p:spPr>
          <a:xfrm rot="0">
            <a:off x="984960" y="3405240"/>
            <a:ext cx="5910916" cy="2550795"/>
          </a:xfrm>
          <a:prstGeom prst="rect">
            <a:avLst/>
          </a:prstGeom>
        </p:spPr>
        <p:txBody>
          <a:bodyPr anchor="t" rtlCol="false" tIns="0" lIns="0" bIns="0" rIns="0">
            <a:spAutoFit/>
          </a:bodyPr>
          <a:lstStyle/>
          <a:p>
            <a:pPr>
              <a:lnSpc>
                <a:spcPts val="4995"/>
              </a:lnSpc>
            </a:pPr>
            <a:r>
              <a:rPr lang="en-US" sz="4500" spc="-135">
                <a:solidFill>
                  <a:srgbClr val="FFFFFF"/>
                </a:solidFill>
                <a:latin typeface="HK Grotesk Bold Bold"/>
              </a:rPr>
              <a:t>Installation de l'image de docker nécessaire, et configuration de l'accès à PostgreSql </a:t>
            </a:r>
          </a:p>
        </p:txBody>
      </p:sp>
      <p:grpSp>
        <p:nvGrpSpPr>
          <p:cNvPr name="Group 6" id="6"/>
          <p:cNvGrpSpPr/>
          <p:nvPr/>
        </p:nvGrpSpPr>
        <p:grpSpPr>
          <a:xfrm rot="0">
            <a:off x="9144000" y="1405820"/>
            <a:ext cx="8115300" cy="1098461"/>
            <a:chOff x="0" y="0"/>
            <a:chExt cx="10820400" cy="1464615"/>
          </a:xfrm>
        </p:grpSpPr>
        <p:sp>
          <p:nvSpPr>
            <p:cNvPr name="TextBox 7" id="7"/>
            <p:cNvSpPr txBox="true"/>
            <p:nvPr/>
          </p:nvSpPr>
          <p:spPr>
            <a:xfrm rot="0">
              <a:off x="0" y="-38100"/>
              <a:ext cx="10820400" cy="647648"/>
            </a:xfrm>
            <a:prstGeom prst="rect">
              <a:avLst/>
            </a:prstGeom>
          </p:spPr>
          <p:txBody>
            <a:bodyPr anchor="t" rtlCol="false" tIns="0" lIns="0" bIns="0" rIns="0">
              <a:spAutoFit/>
            </a:bodyPr>
            <a:lstStyle/>
            <a:p>
              <a:pPr>
                <a:lnSpc>
                  <a:spcPts val="3900"/>
                </a:lnSpc>
              </a:pPr>
              <a:r>
                <a:rPr lang="en-US" sz="2999">
                  <a:solidFill>
                    <a:srgbClr val="57FFDC"/>
                  </a:solidFill>
                  <a:latin typeface="HK Grotesk Bold Bold"/>
                </a:rPr>
                <a:t>DÉMARRER LE SERVICE BD POSTGRESQL</a:t>
              </a:r>
            </a:p>
          </p:txBody>
        </p:sp>
        <p:sp>
          <p:nvSpPr>
            <p:cNvPr name="TextBox 8" id="8"/>
            <p:cNvSpPr txBox="true"/>
            <p:nvPr/>
          </p:nvSpPr>
          <p:spPr>
            <a:xfrm rot="0">
              <a:off x="0" y="867144"/>
              <a:ext cx="10820400" cy="597471"/>
            </a:xfrm>
            <a:prstGeom prst="rect">
              <a:avLst/>
            </a:prstGeom>
          </p:spPr>
          <p:txBody>
            <a:bodyPr anchor="t" rtlCol="false" tIns="0" lIns="0" bIns="0" rIns="0">
              <a:spAutoFit/>
            </a:bodyPr>
            <a:lstStyle/>
            <a:p>
              <a:pPr>
                <a:lnSpc>
                  <a:spcPts val="3640"/>
                </a:lnSpc>
              </a:pPr>
            </a:p>
          </p:txBody>
        </p:sp>
      </p:grpSp>
      <p:grpSp>
        <p:nvGrpSpPr>
          <p:cNvPr name="Group 9" id="9"/>
          <p:cNvGrpSpPr/>
          <p:nvPr/>
        </p:nvGrpSpPr>
        <p:grpSpPr>
          <a:xfrm rot="0">
            <a:off x="9144000" y="2627303"/>
            <a:ext cx="8115300" cy="1098461"/>
            <a:chOff x="0" y="0"/>
            <a:chExt cx="10820400" cy="1464615"/>
          </a:xfrm>
        </p:grpSpPr>
        <p:sp>
          <p:nvSpPr>
            <p:cNvPr name="TextBox 10" id="10"/>
            <p:cNvSpPr txBox="true"/>
            <p:nvPr/>
          </p:nvSpPr>
          <p:spPr>
            <a:xfrm rot="0">
              <a:off x="0" y="-38100"/>
              <a:ext cx="10820400" cy="647648"/>
            </a:xfrm>
            <a:prstGeom prst="rect">
              <a:avLst/>
            </a:prstGeom>
          </p:spPr>
          <p:txBody>
            <a:bodyPr anchor="t" rtlCol="false" tIns="0" lIns="0" bIns="0" rIns="0">
              <a:spAutoFit/>
            </a:bodyPr>
            <a:lstStyle/>
            <a:p>
              <a:pPr>
                <a:lnSpc>
                  <a:spcPts val="3900"/>
                </a:lnSpc>
              </a:pPr>
              <a:r>
                <a:rPr lang="en-US" sz="2999">
                  <a:solidFill>
                    <a:srgbClr val="57FFDC"/>
                  </a:solidFill>
                  <a:latin typeface="HK Grotesk Bold Bold"/>
                </a:rPr>
                <a:t>C</a:t>
              </a:r>
              <a:r>
                <a:rPr lang="en-US" sz="2999">
                  <a:solidFill>
                    <a:srgbClr val="57FFDC"/>
                  </a:solidFill>
                  <a:latin typeface="HK Grotesk Bold Bold"/>
                </a:rPr>
                <a:t>RÉER UN UTILISATEUR ODOO</a:t>
              </a:r>
            </a:p>
          </p:txBody>
        </p:sp>
        <p:sp>
          <p:nvSpPr>
            <p:cNvPr name="TextBox 11" id="11"/>
            <p:cNvSpPr txBox="true"/>
            <p:nvPr/>
          </p:nvSpPr>
          <p:spPr>
            <a:xfrm rot="0">
              <a:off x="0" y="867144"/>
              <a:ext cx="10820400" cy="597471"/>
            </a:xfrm>
            <a:prstGeom prst="rect">
              <a:avLst/>
            </a:prstGeom>
          </p:spPr>
          <p:txBody>
            <a:bodyPr anchor="t" rtlCol="false" tIns="0" lIns="0" bIns="0" rIns="0">
              <a:spAutoFit/>
            </a:bodyPr>
            <a:lstStyle/>
            <a:p>
              <a:pPr>
                <a:lnSpc>
                  <a:spcPts val="3640"/>
                </a:lnSpc>
              </a:pPr>
            </a:p>
          </p:txBody>
        </p:sp>
      </p:grpSp>
      <p:grpSp>
        <p:nvGrpSpPr>
          <p:cNvPr name="Group 12" id="12"/>
          <p:cNvGrpSpPr/>
          <p:nvPr/>
        </p:nvGrpSpPr>
        <p:grpSpPr>
          <a:xfrm rot="0">
            <a:off x="9144000" y="4033728"/>
            <a:ext cx="8115300" cy="1593722"/>
            <a:chOff x="0" y="0"/>
            <a:chExt cx="10820400" cy="2124962"/>
          </a:xfrm>
        </p:grpSpPr>
        <p:sp>
          <p:nvSpPr>
            <p:cNvPr name="TextBox 13" id="13"/>
            <p:cNvSpPr txBox="true"/>
            <p:nvPr/>
          </p:nvSpPr>
          <p:spPr>
            <a:xfrm rot="0">
              <a:off x="0" y="-38100"/>
              <a:ext cx="10820400" cy="1307995"/>
            </a:xfrm>
            <a:prstGeom prst="rect">
              <a:avLst/>
            </a:prstGeom>
          </p:spPr>
          <p:txBody>
            <a:bodyPr anchor="t" rtlCol="false" tIns="0" lIns="0" bIns="0" rIns="0">
              <a:spAutoFit/>
            </a:bodyPr>
            <a:lstStyle/>
            <a:p>
              <a:pPr>
                <a:lnSpc>
                  <a:spcPts val="3900"/>
                </a:lnSpc>
              </a:pPr>
              <a:r>
                <a:rPr lang="en-US" sz="2999">
                  <a:solidFill>
                    <a:srgbClr val="57FFDC"/>
                  </a:solidFill>
                  <a:latin typeface="HK Grotesk Bold Bold"/>
                </a:rPr>
                <a:t>C</a:t>
              </a:r>
              <a:r>
                <a:rPr lang="en-US" sz="2999">
                  <a:solidFill>
                    <a:srgbClr val="57FFDC"/>
                  </a:solidFill>
                  <a:latin typeface="HK Grotesk Bold Bold"/>
                </a:rPr>
                <a:t>RÉER UNE BASE DE DONNÉES ODOO13 QUI APPARTIENDRA À ODOO</a:t>
              </a:r>
            </a:p>
          </p:txBody>
        </p:sp>
        <p:sp>
          <p:nvSpPr>
            <p:cNvPr name="TextBox 14" id="14"/>
            <p:cNvSpPr txBox="true"/>
            <p:nvPr/>
          </p:nvSpPr>
          <p:spPr>
            <a:xfrm rot="0">
              <a:off x="0" y="1527492"/>
              <a:ext cx="10820400" cy="597471"/>
            </a:xfrm>
            <a:prstGeom prst="rect">
              <a:avLst/>
            </a:prstGeom>
          </p:spPr>
          <p:txBody>
            <a:bodyPr anchor="t" rtlCol="false" tIns="0" lIns="0" bIns="0" rIns="0">
              <a:spAutoFit/>
            </a:bodyPr>
            <a:lstStyle/>
            <a:p>
              <a:pPr>
                <a:lnSpc>
                  <a:spcPts val="3640"/>
                </a:lnSpc>
              </a:pPr>
            </a:p>
          </p:txBody>
        </p:sp>
      </p:grpSp>
      <p:grpSp>
        <p:nvGrpSpPr>
          <p:cNvPr name="Group 15" id="15"/>
          <p:cNvGrpSpPr/>
          <p:nvPr/>
        </p:nvGrpSpPr>
        <p:grpSpPr>
          <a:xfrm rot="0">
            <a:off x="9144000" y="5753081"/>
            <a:ext cx="8115300" cy="1593722"/>
            <a:chOff x="0" y="0"/>
            <a:chExt cx="10820400" cy="2124962"/>
          </a:xfrm>
        </p:grpSpPr>
        <p:sp>
          <p:nvSpPr>
            <p:cNvPr name="TextBox 16" id="16"/>
            <p:cNvSpPr txBox="true"/>
            <p:nvPr/>
          </p:nvSpPr>
          <p:spPr>
            <a:xfrm rot="0">
              <a:off x="0" y="-38100"/>
              <a:ext cx="10820400" cy="1307995"/>
            </a:xfrm>
            <a:prstGeom prst="rect">
              <a:avLst/>
            </a:prstGeom>
          </p:spPr>
          <p:txBody>
            <a:bodyPr anchor="t" rtlCol="false" tIns="0" lIns="0" bIns="0" rIns="0">
              <a:spAutoFit/>
            </a:bodyPr>
            <a:lstStyle/>
            <a:p>
              <a:pPr>
                <a:lnSpc>
                  <a:spcPts val="3900"/>
                </a:lnSpc>
              </a:pPr>
              <a:r>
                <a:rPr lang="en-US" sz="2999">
                  <a:solidFill>
                    <a:srgbClr val="57FFDC"/>
                  </a:solidFill>
                  <a:latin typeface="HK Grotesk Bold Bold"/>
                </a:rPr>
                <a:t>C</a:t>
              </a:r>
              <a:r>
                <a:rPr lang="en-US" sz="2999">
                  <a:solidFill>
                    <a:srgbClr val="57FFDC"/>
                  </a:solidFill>
                  <a:latin typeface="HK Grotesk Bold Bold"/>
                </a:rPr>
                <a:t>RÉER LE FICHIER DES VARIABLES ENV DANS UN DOSSIER ODOO</a:t>
              </a:r>
            </a:p>
          </p:txBody>
        </p:sp>
        <p:sp>
          <p:nvSpPr>
            <p:cNvPr name="TextBox 17" id="17"/>
            <p:cNvSpPr txBox="true"/>
            <p:nvPr/>
          </p:nvSpPr>
          <p:spPr>
            <a:xfrm rot="0">
              <a:off x="0" y="1527492"/>
              <a:ext cx="10820400" cy="597471"/>
            </a:xfrm>
            <a:prstGeom prst="rect">
              <a:avLst/>
            </a:prstGeom>
          </p:spPr>
          <p:txBody>
            <a:bodyPr anchor="t" rtlCol="false" tIns="0" lIns="0" bIns="0" rIns="0">
              <a:spAutoFit/>
            </a:bodyPr>
            <a:lstStyle/>
            <a:p>
              <a:pPr>
                <a:lnSpc>
                  <a:spcPts val="3640"/>
                </a:lnSpc>
              </a:pPr>
            </a:p>
          </p:txBody>
        </p:sp>
      </p:grpSp>
      <p:grpSp>
        <p:nvGrpSpPr>
          <p:cNvPr name="Group 18" id="18"/>
          <p:cNvGrpSpPr/>
          <p:nvPr/>
        </p:nvGrpSpPr>
        <p:grpSpPr>
          <a:xfrm rot="0">
            <a:off x="9144000" y="7346803"/>
            <a:ext cx="8115300" cy="1098461"/>
            <a:chOff x="0" y="0"/>
            <a:chExt cx="10820400" cy="1464615"/>
          </a:xfrm>
        </p:grpSpPr>
        <p:sp>
          <p:nvSpPr>
            <p:cNvPr name="TextBox 19" id="19"/>
            <p:cNvSpPr txBox="true"/>
            <p:nvPr/>
          </p:nvSpPr>
          <p:spPr>
            <a:xfrm rot="0">
              <a:off x="0" y="-38100"/>
              <a:ext cx="10820400" cy="647648"/>
            </a:xfrm>
            <a:prstGeom prst="rect">
              <a:avLst/>
            </a:prstGeom>
          </p:spPr>
          <p:txBody>
            <a:bodyPr anchor="t" rtlCol="false" tIns="0" lIns="0" bIns="0" rIns="0">
              <a:spAutoFit/>
            </a:bodyPr>
            <a:lstStyle/>
            <a:p>
              <a:pPr>
                <a:lnSpc>
                  <a:spcPts val="3900"/>
                </a:lnSpc>
              </a:pPr>
              <a:r>
                <a:rPr lang="en-US" sz="2999">
                  <a:solidFill>
                    <a:srgbClr val="57FFDC"/>
                  </a:solidFill>
                  <a:latin typeface="HK Grotesk Bold Bold"/>
                </a:rPr>
                <a:t>FAI</a:t>
              </a:r>
              <a:r>
                <a:rPr lang="en-US" sz="2999">
                  <a:solidFill>
                    <a:srgbClr val="57FFDC"/>
                  </a:solidFill>
                  <a:latin typeface="HK Grotesk Bold Bold"/>
                </a:rPr>
                <a:t>RE UN PULL DE L'IMAGE</a:t>
              </a:r>
            </a:p>
          </p:txBody>
        </p:sp>
        <p:sp>
          <p:nvSpPr>
            <p:cNvPr name="TextBox 20" id="20"/>
            <p:cNvSpPr txBox="true"/>
            <p:nvPr/>
          </p:nvSpPr>
          <p:spPr>
            <a:xfrm rot="0">
              <a:off x="0" y="867144"/>
              <a:ext cx="10820400" cy="597471"/>
            </a:xfrm>
            <a:prstGeom prst="rect">
              <a:avLst/>
            </a:prstGeom>
          </p:spPr>
          <p:txBody>
            <a:bodyPr anchor="t" rtlCol="false" tIns="0" lIns="0" bIns="0" rIns="0">
              <a:spAutoFit/>
            </a:bodyPr>
            <a:lstStyle/>
            <a:p>
              <a:pPr>
                <a:lnSpc>
                  <a:spcPts val="3640"/>
                </a:lnSpc>
              </a:pPr>
            </a:p>
          </p:txBody>
        </p:sp>
      </p:grpSp>
      <p:sp>
        <p:nvSpPr>
          <p:cNvPr name="TextBox 21" id="21"/>
          <p:cNvSpPr txBox="true"/>
          <p:nvPr/>
        </p:nvSpPr>
        <p:spPr>
          <a:xfrm rot="0">
            <a:off x="984960" y="8921341"/>
            <a:ext cx="616957" cy="346713"/>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21</a:t>
            </a:r>
          </a:p>
        </p:txBody>
      </p:sp>
      <p:sp>
        <p:nvSpPr>
          <p:cNvPr name="TextBox 22" id="22"/>
          <p:cNvSpPr txBox="true"/>
          <p:nvPr/>
        </p:nvSpPr>
        <p:spPr>
          <a:xfrm rot="0">
            <a:off x="2309667" y="8890476"/>
            <a:ext cx="4133850" cy="346713"/>
          </a:xfrm>
          <a:prstGeom prst="rect">
            <a:avLst/>
          </a:prstGeom>
        </p:spPr>
        <p:txBody>
          <a:bodyPr anchor="t" rtlCol="false" tIns="0" lIns="0" bIns="0" rIns="0">
            <a:spAutoFit/>
          </a:bodyPr>
          <a:lstStyle/>
          <a:p>
            <a:pPr>
              <a:lnSpc>
                <a:spcPts val="2664"/>
              </a:lnSpc>
            </a:pPr>
            <a:r>
              <a:rPr lang="en-US" sz="2400">
                <a:solidFill>
                  <a:srgbClr val="57FFDC"/>
                </a:solidFill>
                <a:latin typeface="HK Grotesk Bold"/>
              </a:rPr>
              <a:t>GINF3</a:t>
            </a:r>
          </a:p>
        </p:txBody>
      </p:sp>
      <p:grpSp>
        <p:nvGrpSpPr>
          <p:cNvPr name="Group 23" id="23"/>
          <p:cNvGrpSpPr>
            <a:grpSpLocks noChangeAspect="true"/>
          </p:cNvGrpSpPr>
          <p:nvPr/>
        </p:nvGrpSpPr>
        <p:grpSpPr>
          <a:xfrm rot="0">
            <a:off x="7979987" y="1405820"/>
            <a:ext cx="369918" cy="369918"/>
            <a:chOff x="6705600" y="1371600"/>
            <a:chExt cx="10972800" cy="10972800"/>
          </a:xfrm>
        </p:grpSpPr>
        <p:sp>
          <p:nvSpPr>
            <p:cNvPr name="Freeform 24" id="24"/>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name="Group 25" id="25"/>
          <p:cNvGrpSpPr>
            <a:grpSpLocks noChangeAspect="true"/>
          </p:cNvGrpSpPr>
          <p:nvPr/>
        </p:nvGrpSpPr>
        <p:grpSpPr>
          <a:xfrm rot="0">
            <a:off x="8006178" y="2627303"/>
            <a:ext cx="369918" cy="369918"/>
            <a:chOff x="6705600" y="1371600"/>
            <a:chExt cx="10972800" cy="10972800"/>
          </a:xfrm>
        </p:grpSpPr>
        <p:sp>
          <p:nvSpPr>
            <p:cNvPr name="Freeform 26" id="26"/>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name="Group 27" id="27"/>
          <p:cNvGrpSpPr>
            <a:grpSpLocks noChangeAspect="true"/>
          </p:cNvGrpSpPr>
          <p:nvPr/>
        </p:nvGrpSpPr>
        <p:grpSpPr>
          <a:xfrm rot="0">
            <a:off x="7979987" y="4161680"/>
            <a:ext cx="369918" cy="369918"/>
            <a:chOff x="6705600" y="1371600"/>
            <a:chExt cx="10972800" cy="10972800"/>
          </a:xfrm>
        </p:grpSpPr>
        <p:sp>
          <p:nvSpPr>
            <p:cNvPr name="Freeform 28" id="28"/>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name="Group 29" id="29"/>
          <p:cNvGrpSpPr>
            <a:grpSpLocks noChangeAspect="true"/>
          </p:cNvGrpSpPr>
          <p:nvPr/>
        </p:nvGrpSpPr>
        <p:grpSpPr>
          <a:xfrm rot="0">
            <a:off x="7979987" y="5771075"/>
            <a:ext cx="369918" cy="369918"/>
            <a:chOff x="6705600" y="1371600"/>
            <a:chExt cx="10972800" cy="10972800"/>
          </a:xfrm>
        </p:grpSpPr>
        <p:sp>
          <p:nvSpPr>
            <p:cNvPr name="Freeform 30" id="3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name="Group 31" id="31"/>
          <p:cNvGrpSpPr>
            <a:grpSpLocks noChangeAspect="true"/>
          </p:cNvGrpSpPr>
          <p:nvPr/>
        </p:nvGrpSpPr>
        <p:grpSpPr>
          <a:xfrm rot="0">
            <a:off x="8006178" y="7346803"/>
            <a:ext cx="369918" cy="369918"/>
            <a:chOff x="6705600" y="1371600"/>
            <a:chExt cx="10972800" cy="10972800"/>
          </a:xfrm>
        </p:grpSpPr>
        <p:sp>
          <p:nvSpPr>
            <p:cNvPr name="Freeform 32" id="32"/>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name="Group 33" id="33"/>
          <p:cNvGrpSpPr/>
          <p:nvPr/>
        </p:nvGrpSpPr>
        <p:grpSpPr>
          <a:xfrm rot="0">
            <a:off x="9144000" y="8684389"/>
            <a:ext cx="8115300" cy="1593722"/>
            <a:chOff x="0" y="0"/>
            <a:chExt cx="10820400" cy="2124962"/>
          </a:xfrm>
        </p:grpSpPr>
        <p:sp>
          <p:nvSpPr>
            <p:cNvPr name="TextBox 34" id="34"/>
            <p:cNvSpPr txBox="true"/>
            <p:nvPr/>
          </p:nvSpPr>
          <p:spPr>
            <a:xfrm rot="0">
              <a:off x="0" y="-38100"/>
              <a:ext cx="10820400" cy="1307995"/>
            </a:xfrm>
            <a:prstGeom prst="rect">
              <a:avLst/>
            </a:prstGeom>
          </p:spPr>
          <p:txBody>
            <a:bodyPr anchor="t" rtlCol="false" tIns="0" lIns="0" bIns="0" rIns="0">
              <a:spAutoFit/>
            </a:bodyPr>
            <a:lstStyle/>
            <a:p>
              <a:pPr>
                <a:lnSpc>
                  <a:spcPts val="3900"/>
                </a:lnSpc>
              </a:pPr>
              <a:r>
                <a:rPr lang="en-US" sz="2999">
                  <a:solidFill>
                    <a:srgbClr val="57FFDC"/>
                  </a:solidFill>
                  <a:latin typeface="HK Grotesk Bold Bold"/>
                </a:rPr>
                <a:t>DÉMAR</a:t>
              </a:r>
              <a:r>
                <a:rPr lang="en-US" sz="2999">
                  <a:solidFill>
                    <a:srgbClr val="57FFDC"/>
                  </a:solidFill>
                  <a:latin typeface="HK Grotesk Bold Bold"/>
                </a:rPr>
                <a:t>RER L'IMAGE AVEC LA CONFIGURATION NÉCESSAIRE</a:t>
              </a:r>
            </a:p>
          </p:txBody>
        </p:sp>
        <p:sp>
          <p:nvSpPr>
            <p:cNvPr name="TextBox 35" id="35"/>
            <p:cNvSpPr txBox="true"/>
            <p:nvPr/>
          </p:nvSpPr>
          <p:spPr>
            <a:xfrm rot="0">
              <a:off x="0" y="1527492"/>
              <a:ext cx="10820400" cy="597471"/>
            </a:xfrm>
            <a:prstGeom prst="rect">
              <a:avLst/>
            </a:prstGeom>
          </p:spPr>
          <p:txBody>
            <a:bodyPr anchor="t" rtlCol="false" tIns="0" lIns="0" bIns="0" rIns="0">
              <a:spAutoFit/>
            </a:bodyPr>
            <a:lstStyle/>
            <a:p>
              <a:pPr>
                <a:lnSpc>
                  <a:spcPts val="3640"/>
                </a:lnSpc>
              </a:pPr>
            </a:p>
          </p:txBody>
        </p:sp>
      </p:grpSp>
      <p:grpSp>
        <p:nvGrpSpPr>
          <p:cNvPr name="Group 36" id="36"/>
          <p:cNvGrpSpPr>
            <a:grpSpLocks noChangeAspect="true"/>
          </p:cNvGrpSpPr>
          <p:nvPr/>
        </p:nvGrpSpPr>
        <p:grpSpPr>
          <a:xfrm rot="0">
            <a:off x="8006178" y="8684389"/>
            <a:ext cx="369918" cy="369918"/>
            <a:chOff x="6705600" y="1371600"/>
            <a:chExt cx="10972800" cy="10972800"/>
          </a:xfrm>
        </p:grpSpPr>
        <p:sp>
          <p:nvSpPr>
            <p:cNvPr name="Freeform 37" id="37"/>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name="Group 38" id="38"/>
          <p:cNvGrpSpPr>
            <a:grpSpLocks noChangeAspect="true"/>
          </p:cNvGrpSpPr>
          <p:nvPr/>
        </p:nvGrpSpPr>
        <p:grpSpPr>
          <a:xfrm rot="0">
            <a:off x="8006178" y="8696221"/>
            <a:ext cx="369918" cy="369918"/>
            <a:chOff x="6705600" y="1371600"/>
            <a:chExt cx="10972800" cy="10972800"/>
          </a:xfrm>
        </p:grpSpPr>
        <p:sp>
          <p:nvSpPr>
            <p:cNvPr name="Freeform 39" id="39"/>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a:grpSpLocks noChangeAspect="true"/>
          </p:cNvGrpSpPr>
          <p:nvPr/>
        </p:nvGrpSpPr>
        <p:grpSpPr>
          <a:xfrm rot="0">
            <a:off x="8541713" y="1028700"/>
            <a:ext cx="8100629" cy="7333706"/>
            <a:chOff x="0" y="0"/>
            <a:chExt cx="5580380" cy="5052060"/>
          </a:xfrm>
        </p:grpSpPr>
        <p:sp>
          <p:nvSpPr>
            <p:cNvPr name="Freeform 4" id="4"/>
            <p:cNvSpPr/>
            <p:nvPr/>
          </p:nvSpPr>
          <p:spPr>
            <a:xfrm>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3"/>
              <a:stretch>
                <a:fillRect l="-12" r="9" t="-33167" b="-18148"/>
              </a:stretch>
            </a:blipFill>
          </p:spPr>
        </p:sp>
      </p:grpSp>
      <p:grpSp>
        <p:nvGrpSpPr>
          <p:cNvPr name="Group 5" id="5"/>
          <p:cNvGrpSpPr/>
          <p:nvPr/>
        </p:nvGrpSpPr>
        <p:grpSpPr>
          <a:xfrm rot="0">
            <a:off x="1028700" y="1073472"/>
            <a:ext cx="5910916" cy="4007860"/>
            <a:chOff x="0" y="0"/>
            <a:chExt cx="7881221" cy="5343814"/>
          </a:xfrm>
        </p:grpSpPr>
        <p:sp>
          <p:nvSpPr>
            <p:cNvPr name="TextBox 6" id="6"/>
            <p:cNvSpPr txBox="true"/>
            <p:nvPr/>
          </p:nvSpPr>
          <p:spPr>
            <a:xfrm rot="0">
              <a:off x="0" y="57150"/>
              <a:ext cx="7881221" cy="1324525"/>
            </a:xfrm>
            <a:prstGeom prst="rect">
              <a:avLst/>
            </a:prstGeom>
          </p:spPr>
          <p:txBody>
            <a:bodyPr anchor="t" rtlCol="false" tIns="0" lIns="0" bIns="0" rIns="0">
              <a:spAutoFit/>
            </a:bodyPr>
            <a:lstStyle/>
            <a:p>
              <a:pPr>
                <a:lnSpc>
                  <a:spcPts val="7548"/>
                </a:lnSpc>
              </a:pPr>
              <a:r>
                <a:rPr lang="en-US" sz="6800" spc="-204">
                  <a:solidFill>
                    <a:srgbClr val="FFFFFF"/>
                  </a:solidFill>
                  <a:latin typeface="HK Grotesk Bold"/>
                </a:rPr>
                <a:t>Autres étapes :</a:t>
              </a:r>
            </a:p>
          </p:txBody>
        </p:sp>
        <p:sp>
          <p:nvSpPr>
            <p:cNvPr name="TextBox 7" id="7"/>
            <p:cNvSpPr txBox="true"/>
            <p:nvPr/>
          </p:nvSpPr>
          <p:spPr>
            <a:xfrm rot="0">
              <a:off x="0" y="2054775"/>
              <a:ext cx="7881221" cy="3289038"/>
            </a:xfrm>
            <a:prstGeom prst="rect">
              <a:avLst/>
            </a:prstGeom>
          </p:spPr>
          <p:txBody>
            <a:bodyPr anchor="t" rtlCol="false" tIns="0" lIns="0" bIns="0" rIns="0">
              <a:spAutoFit/>
            </a:bodyPr>
            <a:lstStyle/>
            <a:p>
              <a:pPr>
                <a:lnSpc>
                  <a:spcPts val="3900"/>
                </a:lnSpc>
              </a:pPr>
              <a:r>
                <a:rPr lang="en-US" sz="2999" spc="-59">
                  <a:solidFill>
                    <a:srgbClr val="FFFFFF"/>
                  </a:solidFill>
                  <a:latin typeface="HK Grotesk Light"/>
                </a:rPr>
                <a:t>Pour pourvoir connecter Odoo a partir du contenaire utilisé avec la base postgreSQL , nous devons normalement démarrer le service via linux et exposer l'ip vers docker.</a:t>
              </a:r>
            </a:p>
          </p:txBody>
        </p:sp>
      </p:grpSp>
      <p:sp>
        <p:nvSpPr>
          <p:cNvPr name="TextBox 8" id="8"/>
          <p:cNvSpPr txBox="true"/>
          <p:nvPr/>
        </p:nvSpPr>
        <p:spPr>
          <a:xfrm rot="0">
            <a:off x="1028700" y="8911587"/>
            <a:ext cx="4133850" cy="346713"/>
          </a:xfrm>
          <a:prstGeom prst="rect">
            <a:avLst/>
          </a:prstGeom>
        </p:spPr>
        <p:txBody>
          <a:bodyPr anchor="t" rtlCol="false" tIns="0" lIns="0" bIns="0" rIns="0">
            <a:spAutoFit/>
          </a:bodyPr>
          <a:lstStyle/>
          <a:p>
            <a:pPr>
              <a:lnSpc>
                <a:spcPts val="2664"/>
              </a:lnSpc>
            </a:pPr>
            <a:r>
              <a:rPr lang="en-US" sz="2400">
                <a:solidFill>
                  <a:srgbClr val="57FFDC"/>
                </a:solidFill>
                <a:latin typeface="HK Grotesk Bold"/>
              </a:rPr>
              <a:t>GINF3</a:t>
            </a:r>
          </a:p>
        </p:txBody>
      </p:sp>
      <p:grpSp>
        <p:nvGrpSpPr>
          <p:cNvPr name="Group 9" id="9"/>
          <p:cNvGrpSpPr/>
          <p:nvPr/>
        </p:nvGrpSpPr>
        <p:grpSpPr>
          <a:xfrm rot="0">
            <a:off x="16642343" y="7183858"/>
            <a:ext cx="616957" cy="2084197"/>
            <a:chOff x="0" y="0"/>
            <a:chExt cx="822610" cy="2778929"/>
          </a:xfrm>
        </p:grpSpPr>
        <p:sp>
          <p:nvSpPr>
            <p:cNvPr name="AutoShape 10" id="10"/>
            <p:cNvSpPr/>
            <p:nvPr/>
          </p:nvSpPr>
          <p:spPr>
            <a:xfrm rot="0">
              <a:off x="759110" y="0"/>
              <a:ext cx="63500" cy="1767642"/>
            </a:xfrm>
            <a:prstGeom prst="rect">
              <a:avLst/>
            </a:prstGeom>
            <a:solidFill>
              <a:srgbClr val="57FFDC"/>
            </a:solidFill>
          </p:spPr>
        </p:sp>
        <p:sp>
          <p:nvSpPr>
            <p:cNvPr name="TextBox 11" id="11"/>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22</a:t>
              </a:r>
            </a:p>
          </p:txBody>
        </p:sp>
      </p:grpSp>
      <p:grpSp>
        <p:nvGrpSpPr>
          <p:cNvPr name="Group 12" id="12"/>
          <p:cNvGrpSpPr/>
          <p:nvPr/>
        </p:nvGrpSpPr>
        <p:grpSpPr>
          <a:xfrm rot="0">
            <a:off x="1028700" y="3645999"/>
            <a:ext cx="5910916" cy="4251896"/>
            <a:chOff x="0" y="0"/>
            <a:chExt cx="7881221" cy="5669195"/>
          </a:xfrm>
        </p:grpSpPr>
        <p:sp>
          <p:nvSpPr>
            <p:cNvPr name="TextBox 13" id="13"/>
            <p:cNvSpPr txBox="true"/>
            <p:nvPr/>
          </p:nvSpPr>
          <p:spPr>
            <a:xfrm rot="0">
              <a:off x="0" y="57150"/>
              <a:ext cx="7881221" cy="1324525"/>
            </a:xfrm>
            <a:prstGeom prst="rect">
              <a:avLst/>
            </a:prstGeom>
          </p:spPr>
          <p:txBody>
            <a:bodyPr anchor="t" rtlCol="false" tIns="0" lIns="0" bIns="0" rIns="0">
              <a:spAutoFit/>
            </a:bodyPr>
            <a:lstStyle/>
            <a:p>
              <a:pPr>
                <a:lnSpc>
                  <a:spcPts val="7548"/>
                </a:lnSpc>
              </a:pPr>
              <a:r>
                <a:rPr lang="en-US" sz="6800" spc="-204">
                  <a:solidFill>
                    <a:srgbClr val="FFFFFF"/>
                  </a:solidFill>
                  <a:latin typeface="HK Grotesk Bold"/>
                </a:rPr>
                <a:t> </a:t>
              </a:r>
            </a:p>
          </p:txBody>
        </p:sp>
        <p:sp>
          <p:nvSpPr>
            <p:cNvPr name="TextBox 14" id="14"/>
            <p:cNvSpPr txBox="true"/>
            <p:nvPr/>
          </p:nvSpPr>
          <p:spPr>
            <a:xfrm rot="0">
              <a:off x="0" y="2054775"/>
              <a:ext cx="7881221" cy="3614420"/>
            </a:xfrm>
            <a:prstGeom prst="rect">
              <a:avLst/>
            </a:prstGeom>
          </p:spPr>
          <p:txBody>
            <a:bodyPr anchor="t" rtlCol="false" tIns="0" lIns="0" bIns="0" rIns="0">
              <a:spAutoFit/>
            </a:bodyPr>
            <a:lstStyle/>
            <a:p>
              <a:pPr>
                <a:lnSpc>
                  <a:spcPts val="4290"/>
                </a:lnSpc>
              </a:pPr>
              <a:r>
                <a:rPr lang="en-US" sz="3300" spc="-66">
                  <a:solidFill>
                    <a:srgbClr val="FFFFFF"/>
                  </a:solidFill>
                  <a:latin typeface="Kollektif"/>
                </a:rPr>
                <a:t>C</a:t>
              </a:r>
              <a:r>
                <a:rPr lang="en-US" sz="3300" spc="-66">
                  <a:solidFill>
                    <a:srgbClr val="FFFFFF"/>
                  </a:solidFill>
                  <a:latin typeface="Kollektif"/>
                </a:rPr>
                <a:t>ette démarche est facile à implémenter sous windows et mac via l'addition d'un paramètre dans le fichier ENV: </a:t>
              </a:r>
              <a:r>
                <a:rPr lang="en-US" sz="3300" spc="-66">
                  <a:solidFill>
                    <a:srgbClr val="FFDE59"/>
                  </a:solidFill>
                  <a:latin typeface="Kollektif Bold"/>
                </a:rPr>
                <a:t>DB_HOST=host.docker.internal</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23</a:t>
              </a:r>
            </a:p>
          </p:txBody>
        </p:sp>
      </p:grpSp>
      <p:pic>
        <p:nvPicPr>
          <p:cNvPr name="Picture 6" id="6"/>
          <p:cNvPicPr>
            <a:picLocks noChangeAspect="true"/>
          </p:cNvPicPr>
          <p:nvPr/>
        </p:nvPicPr>
        <p:blipFill>
          <a:blip r:embed="rId3"/>
          <a:srcRect l="0" t="0" r="0" b="0"/>
          <a:stretch>
            <a:fillRect/>
          </a:stretch>
        </p:blipFill>
        <p:spPr>
          <a:xfrm flipH="false" flipV="false" rot="0">
            <a:off x="1028700" y="2010681"/>
            <a:ext cx="5382619" cy="573213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7978400" y="1028700"/>
            <a:ext cx="9104888" cy="3094026"/>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8334794" y="4229433"/>
            <a:ext cx="7885364" cy="5908849"/>
          </a:xfrm>
          <a:prstGeom prst="rect">
            <a:avLst/>
          </a:prstGeom>
        </p:spPr>
      </p:pic>
      <p:grpSp>
        <p:nvGrpSpPr>
          <p:cNvPr name="Group 9" id="9"/>
          <p:cNvGrpSpPr/>
          <p:nvPr/>
        </p:nvGrpSpPr>
        <p:grpSpPr>
          <a:xfrm rot="0">
            <a:off x="1028700" y="1073472"/>
            <a:ext cx="5910916" cy="1874417"/>
            <a:chOff x="0" y="0"/>
            <a:chExt cx="7881221" cy="2499223"/>
          </a:xfrm>
        </p:grpSpPr>
        <p:sp>
          <p:nvSpPr>
            <p:cNvPr name="TextBox 10" id="10"/>
            <p:cNvSpPr txBox="true"/>
            <p:nvPr/>
          </p:nvSpPr>
          <p:spPr>
            <a:xfrm rot="0">
              <a:off x="0" y="47625"/>
              <a:ext cx="7881221" cy="1130850"/>
            </a:xfrm>
            <a:prstGeom prst="rect">
              <a:avLst/>
            </a:prstGeom>
          </p:spPr>
          <p:txBody>
            <a:bodyPr anchor="t" rtlCol="false" tIns="0" lIns="0" bIns="0" rIns="0">
              <a:spAutoFit/>
            </a:bodyPr>
            <a:lstStyle/>
            <a:p>
              <a:pPr>
                <a:lnSpc>
                  <a:spcPts val="6438"/>
                </a:lnSpc>
              </a:pPr>
              <a:r>
                <a:rPr lang="en-US" sz="5800" spc="-174">
                  <a:solidFill>
                    <a:srgbClr val="FFFFFF"/>
                  </a:solidFill>
                  <a:latin typeface="HK Grotesk Bold Bold"/>
                </a:rPr>
                <a:t>Visualisation</a:t>
              </a:r>
            </a:p>
          </p:txBody>
        </p:sp>
        <p:sp>
          <p:nvSpPr>
            <p:cNvPr name="TextBox 11" id="11"/>
            <p:cNvSpPr txBox="true"/>
            <p:nvPr/>
          </p:nvSpPr>
          <p:spPr>
            <a:xfrm rot="0">
              <a:off x="0" y="1851575"/>
              <a:ext cx="7881221" cy="647648"/>
            </a:xfrm>
            <a:prstGeom prst="rect">
              <a:avLst/>
            </a:prstGeom>
          </p:spPr>
          <p:txBody>
            <a:bodyPr anchor="t" rtlCol="false" tIns="0" lIns="0" bIns="0" rIns="0">
              <a:spAutoFit/>
            </a:bodyPr>
            <a:lstStyle/>
            <a:p>
              <a:pPr>
                <a:lnSpc>
                  <a:spcPts val="3900"/>
                </a:lnSpc>
              </a:pPr>
            </a:p>
          </p:txBody>
        </p:sp>
      </p:grpSp>
      <p:sp>
        <p:nvSpPr>
          <p:cNvPr name="TextBox 12" id="12"/>
          <p:cNvSpPr txBox="true"/>
          <p:nvPr/>
        </p:nvSpPr>
        <p:spPr>
          <a:xfrm rot="0">
            <a:off x="1028700" y="8911587"/>
            <a:ext cx="4133850" cy="346713"/>
          </a:xfrm>
          <a:prstGeom prst="rect">
            <a:avLst/>
          </a:prstGeom>
        </p:spPr>
        <p:txBody>
          <a:bodyPr anchor="t" rtlCol="false" tIns="0" lIns="0" bIns="0" rIns="0">
            <a:spAutoFit/>
          </a:bodyPr>
          <a:lstStyle/>
          <a:p>
            <a:pPr>
              <a:lnSpc>
                <a:spcPts val="2664"/>
              </a:lnSpc>
            </a:pPr>
            <a:r>
              <a:rPr lang="en-US" sz="2400">
                <a:solidFill>
                  <a:srgbClr val="57FFDC"/>
                </a:solidFill>
                <a:latin typeface="HK Grotesk Bold"/>
              </a:rPr>
              <a:t>GINF3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24</a:t>
              </a:r>
            </a:p>
          </p:txBody>
        </p:sp>
      </p:grpSp>
      <p:pic>
        <p:nvPicPr>
          <p:cNvPr name="Picture 6" id="6"/>
          <p:cNvPicPr>
            <a:picLocks noChangeAspect="true"/>
          </p:cNvPicPr>
          <p:nvPr/>
        </p:nvPicPr>
        <p:blipFill>
          <a:blip r:embed="rId3"/>
          <a:srcRect l="5401" t="0" r="0" b="0"/>
          <a:stretch>
            <a:fillRect/>
          </a:stretch>
        </p:blipFill>
        <p:spPr>
          <a:xfrm flipH="false" flipV="false" rot="0">
            <a:off x="1028700" y="2647624"/>
            <a:ext cx="10274825" cy="4991752"/>
          </a:xfrm>
          <a:prstGeom prst="rect">
            <a:avLst/>
          </a:prstGeom>
        </p:spPr>
      </p:pic>
      <p:grpSp>
        <p:nvGrpSpPr>
          <p:cNvPr name="Group 7" id="7"/>
          <p:cNvGrpSpPr/>
          <p:nvPr/>
        </p:nvGrpSpPr>
        <p:grpSpPr>
          <a:xfrm rot="0">
            <a:off x="1028700" y="1073472"/>
            <a:ext cx="5910916" cy="1874417"/>
            <a:chOff x="0" y="0"/>
            <a:chExt cx="7881221" cy="2499223"/>
          </a:xfrm>
        </p:grpSpPr>
        <p:sp>
          <p:nvSpPr>
            <p:cNvPr name="TextBox 8" id="8"/>
            <p:cNvSpPr txBox="true"/>
            <p:nvPr/>
          </p:nvSpPr>
          <p:spPr>
            <a:xfrm rot="0">
              <a:off x="0" y="47625"/>
              <a:ext cx="7881221" cy="1130850"/>
            </a:xfrm>
            <a:prstGeom prst="rect">
              <a:avLst/>
            </a:prstGeom>
          </p:spPr>
          <p:txBody>
            <a:bodyPr anchor="t" rtlCol="false" tIns="0" lIns="0" bIns="0" rIns="0">
              <a:spAutoFit/>
            </a:bodyPr>
            <a:lstStyle/>
            <a:p>
              <a:pPr>
                <a:lnSpc>
                  <a:spcPts val="6438"/>
                </a:lnSpc>
              </a:pPr>
              <a:r>
                <a:rPr lang="en-US" sz="5800" spc="-174">
                  <a:solidFill>
                    <a:srgbClr val="FFFFFF"/>
                  </a:solidFill>
                  <a:latin typeface="HK Grotesk Bold Bold"/>
                </a:rPr>
                <a:t>Visualisation</a:t>
              </a:r>
            </a:p>
          </p:txBody>
        </p:sp>
        <p:sp>
          <p:nvSpPr>
            <p:cNvPr name="TextBox 9" id="9"/>
            <p:cNvSpPr txBox="true"/>
            <p:nvPr/>
          </p:nvSpPr>
          <p:spPr>
            <a:xfrm rot="0">
              <a:off x="0" y="1851575"/>
              <a:ext cx="7881221" cy="647648"/>
            </a:xfrm>
            <a:prstGeom prst="rect">
              <a:avLst/>
            </a:prstGeom>
          </p:spPr>
          <p:txBody>
            <a:bodyPr anchor="t" rtlCol="false" tIns="0" lIns="0" bIns="0" rIns="0">
              <a:spAutoFit/>
            </a:bodyPr>
            <a:lstStyle/>
            <a:p>
              <a:pPr>
                <a:lnSpc>
                  <a:spcPts val="3900"/>
                </a:lnSpc>
              </a:pPr>
            </a:p>
          </p:txBody>
        </p:sp>
      </p:grpSp>
      <p:sp>
        <p:nvSpPr>
          <p:cNvPr name="TextBox 10" id="10"/>
          <p:cNvSpPr txBox="true"/>
          <p:nvPr/>
        </p:nvSpPr>
        <p:spPr>
          <a:xfrm rot="0">
            <a:off x="1028700" y="8911587"/>
            <a:ext cx="4133850" cy="346713"/>
          </a:xfrm>
          <a:prstGeom prst="rect">
            <a:avLst/>
          </a:prstGeom>
        </p:spPr>
        <p:txBody>
          <a:bodyPr anchor="t" rtlCol="false" tIns="0" lIns="0" bIns="0" rIns="0">
            <a:spAutoFit/>
          </a:bodyPr>
          <a:lstStyle/>
          <a:p>
            <a:pPr>
              <a:lnSpc>
                <a:spcPts val="2664"/>
              </a:lnSpc>
            </a:pPr>
            <a:r>
              <a:rPr lang="en-US" sz="2400">
                <a:solidFill>
                  <a:srgbClr val="57FFDC"/>
                </a:solidFill>
                <a:latin typeface="HK Grotesk Bold"/>
              </a:rPr>
              <a:t>GINF3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25</a:t>
              </a:r>
            </a:p>
          </p:txBody>
        </p:sp>
      </p:grpSp>
      <p:pic>
        <p:nvPicPr>
          <p:cNvPr name="Picture 6" id="6"/>
          <p:cNvPicPr>
            <a:picLocks noChangeAspect="true"/>
          </p:cNvPicPr>
          <p:nvPr/>
        </p:nvPicPr>
        <p:blipFill>
          <a:blip r:embed="rId3"/>
          <a:srcRect l="0" t="0" r="0" b="0"/>
          <a:stretch>
            <a:fillRect/>
          </a:stretch>
        </p:blipFill>
        <p:spPr>
          <a:xfrm flipH="false" flipV="false" rot="0">
            <a:off x="772149" y="2010681"/>
            <a:ext cx="8780802" cy="4162887"/>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8445731" y="6356886"/>
            <a:ext cx="7731309" cy="3728386"/>
          </a:xfrm>
          <a:prstGeom prst="rect">
            <a:avLst/>
          </a:prstGeom>
        </p:spPr>
      </p:pic>
      <p:grpSp>
        <p:nvGrpSpPr>
          <p:cNvPr name="Group 8" id="8"/>
          <p:cNvGrpSpPr/>
          <p:nvPr/>
        </p:nvGrpSpPr>
        <p:grpSpPr>
          <a:xfrm rot="0">
            <a:off x="1028700" y="1073472"/>
            <a:ext cx="9998312" cy="1874417"/>
            <a:chOff x="0" y="0"/>
            <a:chExt cx="13331083" cy="2499223"/>
          </a:xfrm>
        </p:grpSpPr>
        <p:sp>
          <p:nvSpPr>
            <p:cNvPr name="TextBox 9" id="9"/>
            <p:cNvSpPr txBox="true"/>
            <p:nvPr/>
          </p:nvSpPr>
          <p:spPr>
            <a:xfrm rot="0">
              <a:off x="0" y="47625"/>
              <a:ext cx="13331083" cy="1130850"/>
            </a:xfrm>
            <a:prstGeom prst="rect">
              <a:avLst/>
            </a:prstGeom>
          </p:spPr>
          <p:txBody>
            <a:bodyPr anchor="t" rtlCol="false" tIns="0" lIns="0" bIns="0" rIns="0">
              <a:spAutoFit/>
            </a:bodyPr>
            <a:lstStyle/>
            <a:p>
              <a:pPr>
                <a:lnSpc>
                  <a:spcPts val="6438"/>
                </a:lnSpc>
              </a:pPr>
              <a:r>
                <a:rPr lang="en-US" sz="5800" spc="-174">
                  <a:solidFill>
                    <a:srgbClr val="FFFFFF"/>
                  </a:solidFill>
                  <a:latin typeface="HK Grotesk Bold Bold"/>
                </a:rPr>
                <a:t>Installation Visual Studio Code</a:t>
              </a:r>
            </a:p>
          </p:txBody>
        </p:sp>
        <p:sp>
          <p:nvSpPr>
            <p:cNvPr name="TextBox 10" id="10"/>
            <p:cNvSpPr txBox="true"/>
            <p:nvPr/>
          </p:nvSpPr>
          <p:spPr>
            <a:xfrm rot="0">
              <a:off x="0" y="1851575"/>
              <a:ext cx="13331083" cy="647648"/>
            </a:xfrm>
            <a:prstGeom prst="rect">
              <a:avLst/>
            </a:prstGeom>
          </p:spPr>
          <p:txBody>
            <a:bodyPr anchor="t" rtlCol="false" tIns="0" lIns="0" bIns="0" rIns="0">
              <a:spAutoFit/>
            </a:bodyPr>
            <a:lstStyle/>
            <a:p>
              <a:pPr>
                <a:lnSpc>
                  <a:spcPts val="3900"/>
                </a:lnSpc>
              </a:pPr>
            </a:p>
          </p:txBody>
        </p:sp>
      </p:grpSp>
      <p:sp>
        <p:nvSpPr>
          <p:cNvPr name="TextBox 11" id="11"/>
          <p:cNvSpPr txBox="true"/>
          <p:nvPr/>
        </p:nvSpPr>
        <p:spPr>
          <a:xfrm rot="0">
            <a:off x="1028700" y="8911587"/>
            <a:ext cx="4133850" cy="346713"/>
          </a:xfrm>
          <a:prstGeom prst="rect">
            <a:avLst/>
          </a:prstGeom>
        </p:spPr>
        <p:txBody>
          <a:bodyPr anchor="t" rtlCol="false" tIns="0" lIns="0" bIns="0" rIns="0">
            <a:spAutoFit/>
          </a:bodyPr>
          <a:lstStyle/>
          <a:p>
            <a:pPr>
              <a:lnSpc>
                <a:spcPts val="2664"/>
              </a:lnSpc>
            </a:pPr>
            <a:r>
              <a:rPr lang="en-US" sz="2400">
                <a:solidFill>
                  <a:srgbClr val="57FFDC"/>
                </a:solidFill>
                <a:latin typeface="HK Grotesk Bold"/>
              </a:rPr>
              <a:t>GINF3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26</a:t>
              </a:r>
            </a:p>
          </p:txBody>
        </p:sp>
      </p:grpSp>
      <p:grpSp>
        <p:nvGrpSpPr>
          <p:cNvPr name="Group 6" id="6"/>
          <p:cNvGrpSpPr/>
          <p:nvPr/>
        </p:nvGrpSpPr>
        <p:grpSpPr>
          <a:xfrm rot="0">
            <a:off x="1028700" y="1073472"/>
            <a:ext cx="9998312" cy="2691980"/>
            <a:chOff x="0" y="0"/>
            <a:chExt cx="13331083" cy="3589306"/>
          </a:xfrm>
        </p:grpSpPr>
        <p:sp>
          <p:nvSpPr>
            <p:cNvPr name="TextBox 7" id="7"/>
            <p:cNvSpPr txBox="true"/>
            <p:nvPr/>
          </p:nvSpPr>
          <p:spPr>
            <a:xfrm rot="0">
              <a:off x="0" y="47625"/>
              <a:ext cx="13331083" cy="2220934"/>
            </a:xfrm>
            <a:prstGeom prst="rect">
              <a:avLst/>
            </a:prstGeom>
          </p:spPr>
          <p:txBody>
            <a:bodyPr anchor="t" rtlCol="false" tIns="0" lIns="0" bIns="0" rIns="0">
              <a:spAutoFit/>
            </a:bodyPr>
            <a:lstStyle/>
            <a:p>
              <a:pPr>
                <a:lnSpc>
                  <a:spcPts val="6438"/>
                </a:lnSpc>
              </a:pPr>
              <a:r>
                <a:rPr lang="en-US" sz="5800" spc="-174">
                  <a:solidFill>
                    <a:srgbClr val="FFFFFF"/>
                  </a:solidFill>
                  <a:latin typeface="HK Grotesk Bold Bold"/>
                </a:rPr>
                <a:t>Installation plugin module container/ Python sur VS Code</a:t>
              </a:r>
            </a:p>
          </p:txBody>
        </p:sp>
        <p:sp>
          <p:nvSpPr>
            <p:cNvPr name="TextBox 8" id="8"/>
            <p:cNvSpPr txBox="true"/>
            <p:nvPr/>
          </p:nvSpPr>
          <p:spPr>
            <a:xfrm rot="0">
              <a:off x="0" y="2941659"/>
              <a:ext cx="13331083" cy="647648"/>
            </a:xfrm>
            <a:prstGeom prst="rect">
              <a:avLst/>
            </a:prstGeom>
          </p:spPr>
          <p:txBody>
            <a:bodyPr anchor="t" rtlCol="false" tIns="0" lIns="0" bIns="0" rIns="0">
              <a:spAutoFit/>
            </a:bodyPr>
            <a:lstStyle/>
            <a:p>
              <a:pPr>
                <a:lnSpc>
                  <a:spcPts val="3900"/>
                </a:lnSpc>
              </a:pPr>
            </a:p>
          </p:txBody>
        </p:sp>
      </p:grpSp>
      <p:pic>
        <p:nvPicPr>
          <p:cNvPr name="Picture 9" id="9"/>
          <p:cNvPicPr>
            <a:picLocks noChangeAspect="true"/>
          </p:cNvPicPr>
          <p:nvPr/>
        </p:nvPicPr>
        <p:blipFill>
          <a:blip r:embed="rId3"/>
          <a:srcRect l="0" t="0" r="0" b="0"/>
          <a:stretch>
            <a:fillRect/>
          </a:stretch>
        </p:blipFill>
        <p:spPr>
          <a:xfrm flipH="false" flipV="false" rot="0">
            <a:off x="1028700" y="3020177"/>
            <a:ext cx="12310207" cy="2876217"/>
          </a:xfrm>
          <a:prstGeom prst="rect">
            <a:avLst/>
          </a:prstGeom>
        </p:spPr>
      </p:pic>
      <p:pic>
        <p:nvPicPr>
          <p:cNvPr name="Picture 10" id="10"/>
          <p:cNvPicPr>
            <a:picLocks noChangeAspect="true"/>
          </p:cNvPicPr>
          <p:nvPr/>
        </p:nvPicPr>
        <p:blipFill>
          <a:blip r:embed="rId4"/>
          <a:srcRect l="0" t="0" r="2304" b="0"/>
          <a:stretch>
            <a:fillRect/>
          </a:stretch>
        </p:blipFill>
        <p:spPr>
          <a:xfrm flipH="false" flipV="false" rot="0">
            <a:off x="1028700" y="6796714"/>
            <a:ext cx="12310207" cy="1973939"/>
          </a:xfrm>
          <a:prstGeom prst="rect">
            <a:avLst/>
          </a:prstGeom>
        </p:spPr>
      </p:pic>
      <p:sp>
        <p:nvSpPr>
          <p:cNvPr name="TextBox 11" id="11"/>
          <p:cNvSpPr txBox="true"/>
          <p:nvPr/>
        </p:nvSpPr>
        <p:spPr>
          <a:xfrm rot="0">
            <a:off x="1028700" y="8911587"/>
            <a:ext cx="4133850" cy="346713"/>
          </a:xfrm>
          <a:prstGeom prst="rect">
            <a:avLst/>
          </a:prstGeom>
        </p:spPr>
        <p:txBody>
          <a:bodyPr anchor="t" rtlCol="false" tIns="0" lIns="0" bIns="0" rIns="0">
            <a:spAutoFit/>
          </a:bodyPr>
          <a:lstStyle/>
          <a:p>
            <a:pPr>
              <a:lnSpc>
                <a:spcPts val="2664"/>
              </a:lnSpc>
            </a:pPr>
            <a:r>
              <a:rPr lang="en-US" sz="2400">
                <a:solidFill>
                  <a:srgbClr val="57FFDC"/>
                </a:solidFill>
                <a:latin typeface="HK Grotesk Bold"/>
              </a:rPr>
              <a:t>GINF3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57431">
            <a:off x="4245595" y="3598310"/>
            <a:ext cx="17016201" cy="6180151"/>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27</a:t>
              </a:r>
            </a:p>
          </p:txBody>
        </p:sp>
      </p:grpSp>
      <p:pic>
        <p:nvPicPr>
          <p:cNvPr name="Picture 6" id="6"/>
          <p:cNvPicPr>
            <a:picLocks noChangeAspect="true"/>
          </p:cNvPicPr>
          <p:nvPr/>
        </p:nvPicPr>
        <p:blipFill>
          <a:blip r:embed="rId3"/>
          <a:srcRect l="0" t="0" r="0" b="0"/>
          <a:stretch>
            <a:fillRect/>
          </a:stretch>
        </p:blipFill>
        <p:spPr>
          <a:xfrm flipH="false" flipV="false" rot="0">
            <a:off x="1506336" y="2202180"/>
            <a:ext cx="6318258" cy="5718200"/>
          </a:xfrm>
          <a:prstGeom prst="rect">
            <a:avLst/>
          </a:prstGeom>
        </p:spPr>
      </p:pic>
      <p:sp>
        <p:nvSpPr>
          <p:cNvPr name="TextBox 7" id="7"/>
          <p:cNvSpPr txBox="true"/>
          <p:nvPr/>
        </p:nvSpPr>
        <p:spPr>
          <a:xfrm rot="0">
            <a:off x="9144000" y="1057275"/>
            <a:ext cx="6788617" cy="1144905"/>
          </a:xfrm>
          <a:prstGeom prst="rect">
            <a:avLst/>
          </a:prstGeom>
        </p:spPr>
        <p:txBody>
          <a:bodyPr anchor="t" rtlCol="false" tIns="0" lIns="0" bIns="0" rIns="0">
            <a:spAutoFit/>
          </a:bodyPr>
          <a:lstStyle/>
          <a:p>
            <a:pPr algn="r">
              <a:lnSpc>
                <a:spcPts val="4440"/>
              </a:lnSpc>
            </a:pPr>
            <a:r>
              <a:rPr lang="en-US" sz="4000" spc="-120">
                <a:solidFill>
                  <a:srgbClr val="FFFFFF"/>
                </a:solidFill>
                <a:latin typeface="HK Grotesk Bold"/>
              </a:rPr>
              <a:t>Configuration launch.json pour l'exécution d'odoo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57431">
            <a:off x="4245595" y="3598310"/>
            <a:ext cx="17016201" cy="6180151"/>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28</a:t>
              </a:r>
            </a:p>
          </p:txBody>
        </p:sp>
      </p:grpSp>
      <p:pic>
        <p:nvPicPr>
          <p:cNvPr name="Picture 6" id="6"/>
          <p:cNvPicPr>
            <a:picLocks noChangeAspect="true"/>
          </p:cNvPicPr>
          <p:nvPr/>
        </p:nvPicPr>
        <p:blipFill>
          <a:blip r:embed="rId3"/>
          <a:srcRect l="0" t="0" r="0" b="0"/>
          <a:stretch>
            <a:fillRect/>
          </a:stretch>
        </p:blipFill>
        <p:spPr>
          <a:xfrm flipH="false" flipV="false" rot="0">
            <a:off x="1028700" y="2883295"/>
            <a:ext cx="8984930" cy="4300563"/>
          </a:xfrm>
          <a:prstGeom prst="rect">
            <a:avLst/>
          </a:prstGeom>
        </p:spPr>
      </p:pic>
      <p:sp>
        <p:nvSpPr>
          <p:cNvPr name="TextBox 7" id="7"/>
          <p:cNvSpPr txBox="true"/>
          <p:nvPr/>
        </p:nvSpPr>
        <p:spPr>
          <a:xfrm rot="0">
            <a:off x="9144000" y="1057275"/>
            <a:ext cx="6788617" cy="1144905"/>
          </a:xfrm>
          <a:prstGeom prst="rect">
            <a:avLst/>
          </a:prstGeom>
        </p:spPr>
        <p:txBody>
          <a:bodyPr anchor="t" rtlCol="false" tIns="0" lIns="0" bIns="0" rIns="0">
            <a:spAutoFit/>
          </a:bodyPr>
          <a:lstStyle/>
          <a:p>
            <a:pPr algn="r">
              <a:lnSpc>
                <a:spcPts val="4440"/>
              </a:lnSpc>
            </a:pPr>
            <a:r>
              <a:rPr lang="en-US" sz="4000" spc="-120">
                <a:solidFill>
                  <a:srgbClr val="FFFFFF"/>
                </a:solidFill>
                <a:latin typeface="HK Grotesk Bold"/>
              </a:rPr>
              <a:t>Démarrage du service de PostgreSQL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57431">
            <a:off x="4245595" y="3598310"/>
            <a:ext cx="17016201" cy="6180151"/>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29</a:t>
              </a:r>
            </a:p>
          </p:txBody>
        </p:sp>
      </p:grpSp>
      <p:pic>
        <p:nvPicPr>
          <p:cNvPr name="Picture 6" id="6"/>
          <p:cNvPicPr>
            <a:picLocks noChangeAspect="true"/>
          </p:cNvPicPr>
          <p:nvPr/>
        </p:nvPicPr>
        <p:blipFill>
          <a:blip r:embed="rId3"/>
          <a:srcRect l="0" t="0" r="0" b="0"/>
          <a:stretch>
            <a:fillRect/>
          </a:stretch>
        </p:blipFill>
        <p:spPr>
          <a:xfrm flipH="false" flipV="false" rot="0">
            <a:off x="279100" y="3021411"/>
            <a:ext cx="13255663" cy="6460462"/>
          </a:xfrm>
          <a:prstGeom prst="rect">
            <a:avLst/>
          </a:prstGeom>
        </p:spPr>
      </p:pic>
      <p:sp>
        <p:nvSpPr>
          <p:cNvPr name="TextBox 7" id="7"/>
          <p:cNvSpPr txBox="true"/>
          <p:nvPr/>
        </p:nvSpPr>
        <p:spPr>
          <a:xfrm rot="0">
            <a:off x="9144000" y="1057275"/>
            <a:ext cx="6788617" cy="1621726"/>
          </a:xfrm>
          <a:prstGeom prst="rect">
            <a:avLst/>
          </a:prstGeom>
        </p:spPr>
        <p:txBody>
          <a:bodyPr anchor="t" rtlCol="false" tIns="0" lIns="0" bIns="0" rIns="0">
            <a:spAutoFit/>
          </a:bodyPr>
          <a:lstStyle/>
          <a:p>
            <a:pPr algn="r">
              <a:lnSpc>
                <a:spcPts val="4218"/>
              </a:lnSpc>
            </a:pPr>
            <a:r>
              <a:rPr lang="en-US" sz="3800" spc="-113">
                <a:solidFill>
                  <a:srgbClr val="FFFFFF"/>
                </a:solidFill>
                <a:latin typeface="HK Grotesk Bold"/>
              </a:rPr>
              <a:t>Erreur car il faut créer un utilisateur odoo avec le mot de passe spécifié dans le fichier env</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03</a:t>
              </a:r>
            </a:p>
          </p:txBody>
        </p:sp>
      </p:grpSp>
      <p:grpSp>
        <p:nvGrpSpPr>
          <p:cNvPr name="Group 6" id="6"/>
          <p:cNvGrpSpPr/>
          <p:nvPr/>
        </p:nvGrpSpPr>
        <p:grpSpPr>
          <a:xfrm rot="0">
            <a:off x="1028700" y="4878689"/>
            <a:ext cx="4905586" cy="1129111"/>
            <a:chOff x="0" y="0"/>
            <a:chExt cx="6540782" cy="1505481"/>
          </a:xfrm>
        </p:grpSpPr>
        <p:sp>
          <p:nvSpPr>
            <p:cNvPr name="TextBox 7" id="7"/>
            <p:cNvSpPr txBox="true"/>
            <p:nvPr/>
          </p:nvSpPr>
          <p:spPr>
            <a:xfrm rot="0">
              <a:off x="0" y="0"/>
              <a:ext cx="6540782" cy="751847"/>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OBJECTIFS</a:t>
              </a:r>
            </a:p>
          </p:txBody>
        </p:sp>
        <p:sp>
          <p:nvSpPr>
            <p:cNvPr name="TextBox 8" id="8"/>
            <p:cNvSpPr txBox="true"/>
            <p:nvPr/>
          </p:nvSpPr>
          <p:spPr>
            <a:xfrm rot="0">
              <a:off x="0" y="857833"/>
              <a:ext cx="5583054" cy="647648"/>
            </a:xfrm>
            <a:prstGeom prst="rect">
              <a:avLst/>
            </a:prstGeom>
          </p:spPr>
          <p:txBody>
            <a:bodyPr anchor="t" rtlCol="false" tIns="0" lIns="0" bIns="0" rIns="0">
              <a:spAutoFit/>
            </a:bodyPr>
            <a:lstStyle/>
            <a:p>
              <a:pPr>
                <a:lnSpc>
                  <a:spcPts val="3900"/>
                </a:lnSpc>
              </a:pPr>
              <a:r>
                <a:rPr lang="en-US" sz="2999" spc="-59">
                  <a:solidFill>
                    <a:srgbClr val="FFFFFF"/>
                  </a:solidFill>
                  <a:latin typeface="HK Grotesk Light"/>
                </a:rPr>
                <a:t>TimeWiki</a:t>
              </a:r>
            </a:p>
          </p:txBody>
        </p:sp>
      </p:grpSp>
      <p:sp>
        <p:nvSpPr>
          <p:cNvPr name="TextBox 9" id="9"/>
          <p:cNvSpPr txBox="true"/>
          <p:nvPr/>
        </p:nvSpPr>
        <p:spPr>
          <a:xfrm rot="0">
            <a:off x="7873622" y="4300578"/>
            <a:ext cx="8838085" cy="2972162"/>
          </a:xfrm>
          <a:prstGeom prst="rect">
            <a:avLst/>
          </a:prstGeom>
        </p:spPr>
        <p:txBody>
          <a:bodyPr anchor="t" rtlCol="false" tIns="0" lIns="0" bIns="0" rIns="0">
            <a:spAutoFit/>
          </a:bodyPr>
          <a:lstStyle/>
          <a:p>
            <a:pPr algn="ctr">
              <a:lnSpc>
                <a:spcPts val="3326"/>
              </a:lnSpc>
            </a:pPr>
            <a:r>
              <a:rPr lang="en-US" sz="2996">
                <a:solidFill>
                  <a:srgbClr val="57FFDC"/>
                </a:solidFill>
                <a:latin typeface="Kollektif Bold"/>
              </a:rPr>
              <a:t>Gestion des employés</a:t>
            </a:r>
          </a:p>
          <a:p>
            <a:pPr algn="ctr" marL="647014" indent="-323507" lvl="1">
              <a:lnSpc>
                <a:spcPts val="3326"/>
              </a:lnSpc>
              <a:buFont typeface="Arial"/>
              <a:buChar char="•"/>
            </a:pPr>
            <a:r>
              <a:rPr lang="en-US" sz="2996">
                <a:solidFill>
                  <a:srgbClr val="FFFFFF"/>
                </a:solidFill>
                <a:latin typeface="Kollektif"/>
              </a:rPr>
              <a:t>Ajout, Suppression et liste des employés</a:t>
            </a:r>
          </a:p>
          <a:p>
            <a:pPr algn="ctr" marL="647014" indent="-323507" lvl="1">
              <a:lnSpc>
                <a:spcPts val="3326"/>
              </a:lnSpc>
              <a:buFont typeface="Arial"/>
              <a:buChar char="•"/>
            </a:pPr>
            <a:r>
              <a:rPr lang="en-US" sz="2996">
                <a:solidFill>
                  <a:srgbClr val="FFFFFF"/>
                </a:solidFill>
                <a:latin typeface="Kollektif"/>
              </a:rPr>
              <a:t>Gestion des employés par départements</a:t>
            </a:r>
          </a:p>
          <a:p>
            <a:pPr algn="ctr" marL="647014" indent="-323507" lvl="1">
              <a:lnSpc>
                <a:spcPts val="3326"/>
              </a:lnSpc>
              <a:buFont typeface="Arial"/>
              <a:buChar char="•"/>
            </a:pPr>
            <a:r>
              <a:rPr lang="en-US" sz="2996">
                <a:solidFill>
                  <a:srgbClr val="FFFFFF"/>
                </a:solidFill>
                <a:latin typeface="Kollektif"/>
              </a:rPr>
              <a:t>Gestion des départements des employés</a:t>
            </a:r>
          </a:p>
          <a:p>
            <a:pPr algn="ctr">
              <a:lnSpc>
                <a:spcPts val="3326"/>
              </a:lnSpc>
            </a:pPr>
            <a:r>
              <a:rPr lang="en-US" sz="2996">
                <a:solidFill>
                  <a:srgbClr val="57FFDC"/>
                </a:solidFill>
                <a:latin typeface="Kollektif"/>
              </a:rPr>
              <a:t>Gestion du Projet</a:t>
            </a:r>
          </a:p>
          <a:p>
            <a:pPr algn="ctr" marL="647014" indent="-323507" lvl="1">
              <a:lnSpc>
                <a:spcPts val="3326"/>
              </a:lnSpc>
              <a:buFont typeface="Arial"/>
              <a:buChar char="•"/>
            </a:pPr>
            <a:r>
              <a:rPr lang="en-US" sz="2996">
                <a:solidFill>
                  <a:srgbClr val="FFFFFF"/>
                </a:solidFill>
                <a:latin typeface="Kollektif"/>
              </a:rPr>
              <a:t>Gestion des taches</a:t>
            </a:r>
          </a:p>
          <a:p>
            <a:pPr algn="ctr">
              <a:lnSpc>
                <a:spcPts val="3326"/>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57431">
            <a:off x="4245595" y="3598310"/>
            <a:ext cx="17016201" cy="6180151"/>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30</a:t>
              </a:r>
            </a:p>
          </p:txBody>
        </p:sp>
      </p:grpSp>
      <p:pic>
        <p:nvPicPr>
          <p:cNvPr name="Picture 6" id="6"/>
          <p:cNvPicPr>
            <a:picLocks noChangeAspect="true"/>
          </p:cNvPicPr>
          <p:nvPr/>
        </p:nvPicPr>
        <p:blipFill>
          <a:blip r:embed="rId3"/>
          <a:srcRect l="0" t="5090" r="0" b="0"/>
          <a:stretch>
            <a:fillRect/>
          </a:stretch>
        </p:blipFill>
        <p:spPr>
          <a:xfrm flipH="false" flipV="false" rot="0">
            <a:off x="220429" y="2379126"/>
            <a:ext cx="14019189" cy="7118047"/>
          </a:xfrm>
          <a:prstGeom prst="rect">
            <a:avLst/>
          </a:prstGeom>
        </p:spPr>
      </p:pic>
      <p:sp>
        <p:nvSpPr>
          <p:cNvPr name="TextBox 7" id="7"/>
          <p:cNvSpPr txBox="true"/>
          <p:nvPr/>
        </p:nvSpPr>
        <p:spPr>
          <a:xfrm rot="0">
            <a:off x="9699401" y="296617"/>
            <a:ext cx="6788617" cy="1927352"/>
          </a:xfrm>
          <a:prstGeom prst="rect">
            <a:avLst/>
          </a:prstGeom>
        </p:spPr>
        <p:txBody>
          <a:bodyPr anchor="t" rtlCol="false" tIns="0" lIns="0" bIns="0" rIns="0">
            <a:spAutoFit/>
          </a:bodyPr>
          <a:lstStyle/>
          <a:p>
            <a:pPr algn="r">
              <a:lnSpc>
                <a:spcPts val="3773"/>
              </a:lnSpc>
            </a:pPr>
            <a:r>
              <a:rPr lang="en-US" sz="3399" spc="-101">
                <a:solidFill>
                  <a:srgbClr val="FFFFFF"/>
                </a:solidFill>
                <a:latin typeface="HK Grotesk Bold"/>
              </a:rPr>
              <a:t>initialisation du service postgresql / création du rôle / user /BD et démarrage du contenaire du dev Odoo avec la nouvelle configuration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957431">
            <a:off x="4245595" y="3598310"/>
            <a:ext cx="17016201" cy="6180151"/>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31</a:t>
              </a:r>
            </a:p>
          </p:txBody>
        </p:sp>
      </p:grpSp>
      <p:pic>
        <p:nvPicPr>
          <p:cNvPr name="Picture 6" id="6"/>
          <p:cNvPicPr>
            <a:picLocks noChangeAspect="true"/>
          </p:cNvPicPr>
          <p:nvPr/>
        </p:nvPicPr>
        <p:blipFill>
          <a:blip r:embed="rId3"/>
          <a:srcRect l="0" t="0" r="0" b="0"/>
          <a:stretch>
            <a:fillRect/>
          </a:stretch>
        </p:blipFill>
        <p:spPr>
          <a:xfrm flipH="false" flipV="false" rot="0">
            <a:off x="597235" y="2632485"/>
            <a:ext cx="12280459" cy="7109739"/>
          </a:xfrm>
          <a:prstGeom prst="rect">
            <a:avLst/>
          </a:prstGeom>
        </p:spPr>
      </p:pic>
      <p:sp>
        <p:nvSpPr>
          <p:cNvPr name="TextBox 7" id="7"/>
          <p:cNvSpPr txBox="true"/>
          <p:nvPr/>
        </p:nvSpPr>
        <p:spPr>
          <a:xfrm rot="0">
            <a:off x="9144000" y="1057275"/>
            <a:ext cx="6788617" cy="968819"/>
          </a:xfrm>
          <a:prstGeom prst="rect">
            <a:avLst/>
          </a:prstGeom>
        </p:spPr>
        <p:txBody>
          <a:bodyPr anchor="t" rtlCol="false" tIns="0" lIns="0" bIns="0" rIns="0">
            <a:spAutoFit/>
          </a:bodyPr>
          <a:lstStyle/>
          <a:p>
            <a:pPr algn="r">
              <a:lnSpc>
                <a:spcPts val="3773"/>
              </a:lnSpc>
            </a:pPr>
            <a:r>
              <a:rPr lang="en-US" sz="3399" spc="-101">
                <a:solidFill>
                  <a:srgbClr val="FFFFFF"/>
                </a:solidFill>
                <a:latin typeface="HK Grotesk Bold"/>
              </a:rPr>
              <a:t>Odoo peut maintenant accéder à la base dedonnées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6819900" cy="1604835"/>
          </a:xfrm>
          <a:prstGeom prst="rect">
            <a:avLst/>
          </a:prstGeom>
        </p:spPr>
        <p:txBody>
          <a:bodyPr anchor="t" rtlCol="false" tIns="0" lIns="0" bIns="0" rIns="0">
            <a:spAutoFit/>
          </a:bodyPr>
          <a:lstStyle/>
          <a:p>
            <a:pPr>
              <a:lnSpc>
                <a:spcPts val="6216"/>
              </a:lnSpc>
            </a:pPr>
            <a:r>
              <a:rPr lang="en-US" sz="5600" spc="-168">
                <a:solidFill>
                  <a:srgbClr val="FFFFFF"/>
                </a:solidFill>
                <a:latin typeface="HK Grotesk Bold"/>
              </a:rPr>
              <a:t>C</a:t>
            </a:r>
            <a:r>
              <a:rPr lang="en-US" sz="5600" spc="-168">
                <a:solidFill>
                  <a:srgbClr val="FFFFFF"/>
                </a:solidFill>
                <a:latin typeface="HK Grotesk Bold"/>
              </a:rPr>
              <a:t>réation d'un module Test</a:t>
            </a:r>
          </a:p>
        </p:txBody>
      </p:sp>
      <p:grpSp>
        <p:nvGrpSpPr>
          <p:cNvPr name="Group 3" id="3"/>
          <p:cNvGrpSpPr/>
          <p:nvPr/>
        </p:nvGrpSpPr>
        <p:grpSpPr>
          <a:xfrm rot="0">
            <a:off x="1028700" y="2445405"/>
            <a:ext cx="6162491" cy="5396189"/>
            <a:chOff x="0" y="0"/>
            <a:chExt cx="8216655" cy="7194919"/>
          </a:xfrm>
        </p:grpSpPr>
        <p:sp>
          <p:nvSpPr>
            <p:cNvPr name="TextBox 4" id="4"/>
            <p:cNvSpPr txBox="true"/>
            <p:nvPr/>
          </p:nvSpPr>
          <p:spPr>
            <a:xfrm rot="0">
              <a:off x="0" y="-38100"/>
              <a:ext cx="8216655" cy="647648"/>
            </a:xfrm>
            <a:prstGeom prst="rect">
              <a:avLst/>
            </a:prstGeom>
          </p:spPr>
          <p:txBody>
            <a:bodyPr anchor="t" rtlCol="false" tIns="0" lIns="0" bIns="0" rIns="0">
              <a:spAutoFit/>
            </a:bodyPr>
            <a:lstStyle/>
            <a:p>
              <a:pPr>
                <a:lnSpc>
                  <a:spcPts val="3900"/>
                </a:lnSpc>
              </a:pPr>
            </a:p>
          </p:txBody>
        </p:sp>
        <p:sp>
          <p:nvSpPr>
            <p:cNvPr name="TextBox 5" id="5"/>
            <p:cNvSpPr txBox="true"/>
            <p:nvPr/>
          </p:nvSpPr>
          <p:spPr>
            <a:xfrm rot="0">
              <a:off x="0" y="867144"/>
              <a:ext cx="8216655" cy="6327775"/>
            </a:xfrm>
            <a:prstGeom prst="rect">
              <a:avLst/>
            </a:prstGeom>
          </p:spPr>
          <p:txBody>
            <a:bodyPr anchor="t" rtlCol="false" tIns="0" lIns="0" bIns="0" rIns="0">
              <a:spAutoFit/>
            </a:bodyPr>
            <a:lstStyle/>
            <a:p>
              <a:pPr>
                <a:lnSpc>
                  <a:spcPts val="3119"/>
                </a:lnSpc>
              </a:pPr>
              <a:r>
                <a:rPr lang="en-US" sz="2399" spc="-47">
                  <a:solidFill>
                    <a:srgbClr val="FFFFFF"/>
                  </a:solidFill>
                  <a:latin typeface="HK Grotesk Light"/>
                </a:rPr>
                <a:t>La méthode de c</a:t>
              </a:r>
              <a:r>
                <a:rPr lang="en-US" sz="2399" spc="-47">
                  <a:solidFill>
                    <a:srgbClr val="FFFFFF"/>
                  </a:solidFill>
                  <a:latin typeface="HK Grotesk Light"/>
                </a:rPr>
                <a:t>réation du module de test "Contact Widget Module " sera expliqué dans la création de notre propre module, nous allons mentionner les fichiers requis avec détails après, pour le moment on se contentera de visualiser le module de test qu'on a crée pour pouvoir clôturer le Setup de notre environnement de travail.Visual Studio code est intégré, notre environnement fonctionne, et on peut y accéder via : http://localhost:8069 par défaut, le nom d'utilisateur et le mdp dans notre contenaire est admin / admin.</a:t>
              </a:r>
            </a:p>
          </p:txBody>
        </p:sp>
      </p:grpSp>
      <p:grpSp>
        <p:nvGrpSpPr>
          <p:cNvPr name="Group 6" id="6"/>
          <p:cNvGrpSpPr/>
          <p:nvPr/>
        </p:nvGrpSpPr>
        <p:grpSpPr>
          <a:xfrm rot="0">
            <a:off x="16642343" y="7183858"/>
            <a:ext cx="616957" cy="2084197"/>
            <a:chOff x="0" y="0"/>
            <a:chExt cx="822610" cy="2778929"/>
          </a:xfrm>
        </p:grpSpPr>
        <p:sp>
          <p:nvSpPr>
            <p:cNvPr name="AutoShape 7" id="7"/>
            <p:cNvSpPr/>
            <p:nvPr/>
          </p:nvSpPr>
          <p:spPr>
            <a:xfrm rot="0">
              <a:off x="759110" y="0"/>
              <a:ext cx="63500" cy="1767642"/>
            </a:xfrm>
            <a:prstGeom prst="rect">
              <a:avLst/>
            </a:prstGeom>
            <a:solidFill>
              <a:srgbClr val="57FFDC"/>
            </a:solidFill>
          </p:spPr>
        </p:sp>
        <p:sp>
          <p:nvSpPr>
            <p:cNvPr name="TextBox 8" id="8"/>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Bold"/>
                </a:rPr>
                <a:t>32</a:t>
              </a: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true" rot="1461512">
            <a:off x="8601563" y="92778"/>
            <a:ext cx="14662108" cy="4465495"/>
          </a:xfrm>
          <a:prstGeom prst="rect">
            <a:avLst/>
          </a:prstGeom>
        </p:spPr>
      </p:pic>
      <p:grpSp>
        <p:nvGrpSpPr>
          <p:cNvPr name="Group 10" id="10"/>
          <p:cNvGrpSpPr>
            <a:grpSpLocks noChangeAspect="true"/>
          </p:cNvGrpSpPr>
          <p:nvPr/>
        </p:nvGrpSpPr>
        <p:grpSpPr>
          <a:xfrm rot="0">
            <a:off x="8904999" y="1028700"/>
            <a:ext cx="8111740" cy="7085920"/>
            <a:chOff x="0" y="0"/>
            <a:chExt cx="5975350" cy="5219700"/>
          </a:xfrm>
        </p:grpSpPr>
        <p:sp>
          <p:nvSpPr>
            <p:cNvPr name="Freeform 11" id="11"/>
            <p:cNvSpPr/>
            <p:nvPr/>
          </p:nvSpPr>
          <p:spPr>
            <a:xfrm>
              <a:off x="-519430" y="-910590"/>
              <a:ext cx="7381240" cy="6188710"/>
            </a:xfrm>
            <a:custGeom>
              <a:avLst/>
              <a:gdLst/>
              <a:ahLst/>
              <a:cxnLst/>
              <a:rect r="r" b="b" t="t" l="l"/>
              <a:pathLst>
                <a:path h="6188710" w="7381240">
                  <a:moveTo>
                    <a:pt x="2861310" y="5034280"/>
                  </a:moveTo>
                  <a:cubicBezTo>
                    <a:pt x="4353560" y="5034280"/>
                    <a:pt x="3549650" y="6188710"/>
                    <a:pt x="5092700" y="6121400"/>
                  </a:cubicBezTo>
                  <a:cubicBezTo>
                    <a:pt x="6408420" y="6064250"/>
                    <a:pt x="7381240" y="3489960"/>
                    <a:pt x="5207000" y="2288540"/>
                  </a:cubicBezTo>
                  <a:cubicBezTo>
                    <a:pt x="3470910" y="1328420"/>
                    <a:pt x="629920" y="0"/>
                    <a:pt x="1029970" y="1830070"/>
                  </a:cubicBezTo>
                  <a:cubicBezTo>
                    <a:pt x="1430020" y="3660140"/>
                    <a:pt x="0" y="4232910"/>
                    <a:pt x="744220" y="5205730"/>
                  </a:cubicBezTo>
                  <a:cubicBezTo>
                    <a:pt x="1488440" y="6178550"/>
                    <a:pt x="1544320" y="5034280"/>
                    <a:pt x="2861310" y="5034280"/>
                  </a:cubicBezTo>
                  <a:close/>
                </a:path>
              </a:pathLst>
            </a:custGeom>
            <a:blipFill>
              <a:blip r:embed="rId3"/>
              <a:stretch>
                <a:fillRect l="-15393" r="-15406" t="122" b="116"/>
              </a:stretch>
            </a:blipFill>
          </p:spPr>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642343" y="7183858"/>
            <a:ext cx="616957" cy="2084197"/>
            <a:chOff x="0" y="0"/>
            <a:chExt cx="822610" cy="2778929"/>
          </a:xfrm>
        </p:grpSpPr>
        <p:sp>
          <p:nvSpPr>
            <p:cNvPr name="AutoShape 3" id="3"/>
            <p:cNvSpPr/>
            <p:nvPr/>
          </p:nvSpPr>
          <p:spPr>
            <a:xfrm rot="0">
              <a:off x="759110" y="0"/>
              <a:ext cx="63500" cy="1767642"/>
            </a:xfrm>
            <a:prstGeom prst="rect">
              <a:avLst/>
            </a:prstGeom>
            <a:solidFill>
              <a:srgbClr val="57FFDC"/>
            </a:solidFill>
          </p:spPr>
        </p:sp>
        <p:sp>
          <p:nvSpPr>
            <p:cNvPr name="TextBox 4" id="4"/>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33</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true" rot="1461512">
            <a:off x="8601563" y="92778"/>
            <a:ext cx="14662108" cy="4465495"/>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28700" y="2935225"/>
            <a:ext cx="11148366" cy="6323075"/>
          </a:xfrm>
          <a:prstGeom prst="rect">
            <a:avLst/>
          </a:prstGeom>
        </p:spPr>
      </p:pic>
      <p:sp>
        <p:nvSpPr>
          <p:cNvPr name="TextBox 7" id="7"/>
          <p:cNvSpPr txBox="true"/>
          <p:nvPr/>
        </p:nvSpPr>
        <p:spPr>
          <a:xfrm rot="0">
            <a:off x="1028700" y="1066800"/>
            <a:ext cx="6819900" cy="1604835"/>
          </a:xfrm>
          <a:prstGeom prst="rect">
            <a:avLst/>
          </a:prstGeom>
        </p:spPr>
        <p:txBody>
          <a:bodyPr anchor="t" rtlCol="false" tIns="0" lIns="0" bIns="0" rIns="0">
            <a:spAutoFit/>
          </a:bodyPr>
          <a:lstStyle/>
          <a:p>
            <a:pPr>
              <a:lnSpc>
                <a:spcPts val="6216"/>
              </a:lnSpc>
            </a:pPr>
            <a:r>
              <a:rPr lang="en-US" sz="5600" spc="-168">
                <a:solidFill>
                  <a:srgbClr val="FFFFFF"/>
                </a:solidFill>
                <a:latin typeface="HK Grotesk Bold"/>
              </a:rPr>
              <a:t>Module Test Contact Widgets Module</a:t>
            </a:r>
          </a:p>
        </p:txBody>
      </p:sp>
      <p:sp>
        <p:nvSpPr>
          <p:cNvPr name="TextBox 8" id="8"/>
          <p:cNvSpPr txBox="true"/>
          <p:nvPr/>
        </p:nvSpPr>
        <p:spPr>
          <a:xfrm rot="0">
            <a:off x="1028700" y="2407305"/>
            <a:ext cx="6162491" cy="495261"/>
          </a:xfrm>
          <a:prstGeom prst="rect">
            <a:avLst/>
          </a:prstGeom>
        </p:spPr>
        <p:txBody>
          <a:bodyPr anchor="t" rtlCol="false" tIns="0" lIns="0" bIns="0" rIns="0">
            <a:spAutoFit/>
          </a:bodyPr>
          <a:lstStyle/>
          <a:p>
            <a:pPr>
              <a:lnSpc>
                <a:spcPts val="3900"/>
              </a:lnSpc>
            </a:pPr>
          </a:p>
        </p:txBody>
      </p:sp>
      <p:sp>
        <p:nvSpPr>
          <p:cNvPr name="TextBox 9" id="9"/>
          <p:cNvSpPr txBox="true"/>
          <p:nvPr/>
        </p:nvSpPr>
        <p:spPr>
          <a:xfrm rot="0">
            <a:off x="12578588" y="4979686"/>
            <a:ext cx="3476435" cy="1361567"/>
          </a:xfrm>
          <a:prstGeom prst="rect">
            <a:avLst/>
          </a:prstGeom>
        </p:spPr>
        <p:txBody>
          <a:bodyPr anchor="t" rtlCol="false" tIns="0" lIns="0" bIns="0" rIns="0">
            <a:spAutoFit/>
          </a:bodyPr>
          <a:lstStyle/>
          <a:p>
            <a:pPr algn="ctr">
              <a:lnSpc>
                <a:spcPts val="2664"/>
              </a:lnSpc>
              <a:spcBef>
                <a:spcPct val="0"/>
              </a:spcBef>
            </a:pPr>
            <a:r>
              <a:rPr lang="en-US" sz="2400">
                <a:solidFill>
                  <a:srgbClr val="FFDE59"/>
                </a:solidFill>
                <a:latin typeface="HK Grotesk Bold Bold"/>
              </a:rPr>
              <a:t>Le module est là ! notre environnement de dev fonctionne Proprement maintenant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34</a:t>
              </a:r>
            </a:p>
          </p:txBody>
        </p:sp>
      </p:grpSp>
      <p:grpSp>
        <p:nvGrpSpPr>
          <p:cNvPr name="Group 6" id="6"/>
          <p:cNvGrpSpPr/>
          <p:nvPr/>
        </p:nvGrpSpPr>
        <p:grpSpPr>
          <a:xfrm rot="0">
            <a:off x="1028700" y="3450504"/>
            <a:ext cx="4905586" cy="1692996"/>
            <a:chOff x="0" y="0"/>
            <a:chExt cx="6540782" cy="2257328"/>
          </a:xfrm>
        </p:grpSpPr>
        <p:sp>
          <p:nvSpPr>
            <p:cNvPr name="TextBox 7" id="7"/>
            <p:cNvSpPr txBox="true"/>
            <p:nvPr/>
          </p:nvSpPr>
          <p:spPr>
            <a:xfrm rot="0">
              <a:off x="0" y="0"/>
              <a:ext cx="6540782" cy="1503694"/>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DÉVELOPPEMENT DU MODULE</a:t>
              </a:r>
            </a:p>
          </p:txBody>
        </p:sp>
        <p:sp>
          <p:nvSpPr>
            <p:cNvPr name="TextBox 8" id="8"/>
            <p:cNvSpPr txBox="true"/>
            <p:nvPr/>
          </p:nvSpPr>
          <p:spPr>
            <a:xfrm rot="0">
              <a:off x="0" y="1609680"/>
              <a:ext cx="5583054" cy="647648"/>
            </a:xfrm>
            <a:prstGeom prst="rect">
              <a:avLst/>
            </a:prstGeom>
          </p:spPr>
          <p:txBody>
            <a:bodyPr anchor="t" rtlCol="false" tIns="0" lIns="0" bIns="0" rIns="0">
              <a:spAutoFit/>
            </a:bodyPr>
            <a:lstStyle/>
            <a:p>
              <a:pPr>
                <a:lnSpc>
                  <a:spcPts val="3900"/>
                </a:lnSpc>
              </a:pPr>
            </a:p>
          </p:txBody>
        </p:sp>
      </p:grpSp>
      <p:sp>
        <p:nvSpPr>
          <p:cNvPr name="TextBox 9" id="9"/>
          <p:cNvSpPr txBox="true"/>
          <p:nvPr/>
        </p:nvSpPr>
        <p:spPr>
          <a:xfrm rot="0">
            <a:off x="1028700" y="4833791"/>
            <a:ext cx="12199497" cy="2143662"/>
          </a:xfrm>
          <a:prstGeom prst="rect">
            <a:avLst/>
          </a:prstGeom>
        </p:spPr>
        <p:txBody>
          <a:bodyPr anchor="t" rtlCol="false" tIns="0" lIns="0" bIns="0" rIns="0">
            <a:spAutoFit/>
          </a:bodyPr>
          <a:lstStyle/>
          <a:p>
            <a:pPr>
              <a:lnSpc>
                <a:spcPts val="3366"/>
              </a:lnSpc>
              <a:spcBef>
                <a:spcPct val="0"/>
              </a:spcBef>
            </a:pPr>
            <a:r>
              <a:rPr lang="en-US" sz="3033">
                <a:solidFill>
                  <a:srgbClr val="FFFFFF"/>
                </a:solidFill>
                <a:latin typeface="HK Grotesk Bold Bold"/>
              </a:rPr>
              <a:t>Pour entamer cette partie, nous allons tout d'abord commencer par la spécification de la structure des modules Odoo, et pour ne pas alourdir le contenu du rapport , nous allons nous contenter de mentionner les bases, une spécification détaillé des composantes du module se trouve ici : </a:t>
            </a:r>
          </a:p>
        </p:txBody>
      </p:sp>
      <p:sp>
        <p:nvSpPr>
          <p:cNvPr name="TextBox 10" id="10"/>
          <p:cNvSpPr txBox="true"/>
          <p:nvPr/>
        </p:nvSpPr>
        <p:spPr>
          <a:xfrm rot="0">
            <a:off x="1293438" y="7580756"/>
            <a:ext cx="11453018" cy="346678"/>
          </a:xfrm>
          <a:prstGeom prst="rect">
            <a:avLst/>
          </a:prstGeom>
        </p:spPr>
        <p:txBody>
          <a:bodyPr anchor="t" rtlCol="false" tIns="0" lIns="0" bIns="0" rIns="0">
            <a:spAutoFit/>
          </a:bodyPr>
          <a:lstStyle/>
          <a:p>
            <a:pPr algn="ctr">
              <a:lnSpc>
                <a:spcPts val="2664"/>
              </a:lnSpc>
              <a:spcBef>
                <a:spcPct val="0"/>
              </a:spcBef>
            </a:pPr>
            <a:r>
              <a:rPr lang="en-US" sz="2400">
                <a:solidFill>
                  <a:srgbClr val="57FFDC"/>
                </a:solidFill>
                <a:latin typeface="HK Grotesk Bold Bold"/>
              </a:rPr>
              <a:t>HTTPS://WWW.ODOO.COM/DOCUMENTATION/14.0/HOWTOS/BACKEND.HTML</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35</a:t>
              </a:r>
            </a:p>
          </p:txBody>
        </p:sp>
      </p:grpSp>
      <p:pic>
        <p:nvPicPr>
          <p:cNvPr name="Picture 6" id="6"/>
          <p:cNvPicPr>
            <a:picLocks noChangeAspect="true"/>
          </p:cNvPicPr>
          <p:nvPr/>
        </p:nvPicPr>
        <p:blipFill>
          <a:blip r:embed="rId3"/>
          <a:srcRect l="0" t="0" r="0" b="0"/>
          <a:stretch>
            <a:fillRect/>
          </a:stretch>
        </p:blipFill>
        <p:spPr>
          <a:xfrm flipH="false" flipV="false" rot="0">
            <a:off x="9965391" y="2178975"/>
            <a:ext cx="4598837" cy="7611254"/>
          </a:xfrm>
          <a:prstGeom prst="rect">
            <a:avLst/>
          </a:prstGeom>
        </p:spPr>
      </p:pic>
      <p:sp>
        <p:nvSpPr>
          <p:cNvPr name="TextBox 7" id="7"/>
          <p:cNvSpPr txBox="true"/>
          <p:nvPr/>
        </p:nvSpPr>
        <p:spPr>
          <a:xfrm rot="0">
            <a:off x="3238632" y="4856832"/>
            <a:ext cx="4905586" cy="1127771"/>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STRUCTURE DU PROJET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36</a:t>
              </a:r>
            </a:p>
          </p:txBody>
        </p:sp>
      </p:grpSp>
      <p:sp>
        <p:nvSpPr>
          <p:cNvPr name="TextBox 6" id="6"/>
          <p:cNvSpPr txBox="true"/>
          <p:nvPr/>
        </p:nvSpPr>
        <p:spPr>
          <a:xfrm rot="0">
            <a:off x="3238632" y="5138774"/>
            <a:ext cx="4905586" cy="563885"/>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FICHIER INIT.PY</a:t>
            </a:r>
          </a:p>
        </p:txBody>
      </p:sp>
      <p:sp>
        <p:nvSpPr>
          <p:cNvPr name="TextBox 7" id="7"/>
          <p:cNvSpPr txBox="true"/>
          <p:nvPr/>
        </p:nvSpPr>
        <p:spPr>
          <a:xfrm rot="0">
            <a:off x="8755697" y="4383415"/>
            <a:ext cx="8251377" cy="2667063"/>
          </a:xfrm>
          <a:prstGeom prst="rect">
            <a:avLst/>
          </a:prstGeom>
        </p:spPr>
        <p:txBody>
          <a:bodyPr anchor="t" rtlCol="false" tIns="0" lIns="0" bIns="0" rIns="0">
            <a:spAutoFit/>
          </a:bodyPr>
          <a:lstStyle/>
          <a:p>
            <a:pPr>
              <a:lnSpc>
                <a:spcPts val="2997"/>
              </a:lnSpc>
              <a:spcBef>
                <a:spcPct val="0"/>
              </a:spcBef>
            </a:pPr>
            <a:r>
              <a:rPr lang="en-US" sz="2700">
                <a:solidFill>
                  <a:srgbClr val="FFFFFF"/>
                </a:solidFill>
                <a:latin typeface="HK Grotesk Bold Bold"/>
              </a:rPr>
              <a:t>Dans ce fichier, nous devons importer, ou enregistrer ou même vous pouvez dire initialiser deux éléments. Tout d'abord, vous pouvez spécifier des répertoires contenant des fichiers python que nous avons utilisés dans le module Odoo. Deuxièmement, spécifie les fichiers python qui existent directement dans le module Odoo (à l'exception des dossiers).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37</a:t>
              </a:r>
            </a:p>
          </p:txBody>
        </p:sp>
      </p:grpSp>
      <p:sp>
        <p:nvSpPr>
          <p:cNvPr name="TextBox 6" id="6"/>
          <p:cNvSpPr txBox="true"/>
          <p:nvPr/>
        </p:nvSpPr>
        <p:spPr>
          <a:xfrm rot="0">
            <a:off x="3238632" y="5138774"/>
            <a:ext cx="4905586" cy="563885"/>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FICHIER MANIFEST.PY</a:t>
            </a:r>
          </a:p>
        </p:txBody>
      </p:sp>
      <p:sp>
        <p:nvSpPr>
          <p:cNvPr name="TextBox 7" id="7"/>
          <p:cNvSpPr txBox="true"/>
          <p:nvPr/>
        </p:nvSpPr>
        <p:spPr>
          <a:xfrm rot="0">
            <a:off x="9346690" y="1983789"/>
            <a:ext cx="7660385" cy="6892905"/>
          </a:xfrm>
          <a:prstGeom prst="rect">
            <a:avLst/>
          </a:prstGeom>
        </p:spPr>
        <p:txBody>
          <a:bodyPr anchor="t" rtlCol="false" tIns="0" lIns="0" bIns="0" rIns="0">
            <a:spAutoFit/>
          </a:bodyPr>
          <a:lstStyle/>
          <a:p>
            <a:pPr>
              <a:lnSpc>
                <a:spcPts val="2782"/>
              </a:lnSpc>
              <a:spcBef>
                <a:spcPct val="0"/>
              </a:spcBef>
            </a:pPr>
            <a:r>
              <a:rPr lang="en-US" sz="2506">
                <a:solidFill>
                  <a:srgbClr val="FFFFFF"/>
                </a:solidFill>
                <a:latin typeface="HK Grotesk Bold Bold"/>
              </a:rPr>
              <a:t>Ch</a:t>
            </a:r>
            <a:r>
              <a:rPr lang="en-US" sz="2506">
                <a:solidFill>
                  <a:srgbClr val="FFFFFF"/>
                </a:solidFill>
                <a:latin typeface="HK Grotesk Bold Bold"/>
              </a:rPr>
              <a:t>aque module Odoo doit avoir un fichier __manifest__.py avecprécisément ce nom à la racine du module. Le fichier manifestedécrit les informations essentielles sur votre module. Par exemple, lenom du module et de nombreux autres champs facultatifs que vouspouvez spécifier. Vous pouvez déclarer les champs suivants:</a:t>
            </a:r>
          </a:p>
          <a:p>
            <a:pPr marL="519589" indent="-259794" lvl="1">
              <a:lnSpc>
                <a:spcPts val="2671"/>
              </a:lnSpc>
              <a:buFont typeface="Arial"/>
              <a:buChar char="•"/>
            </a:pPr>
            <a:r>
              <a:rPr lang="en-US" sz="2406">
                <a:solidFill>
                  <a:srgbClr val="57FFDC"/>
                </a:solidFill>
                <a:latin typeface="Kollektif"/>
              </a:rPr>
              <a:t>Nom - Nom du module</a:t>
            </a:r>
          </a:p>
          <a:p>
            <a:pPr marL="519589" indent="-259794" lvl="1">
              <a:lnSpc>
                <a:spcPts val="2671"/>
              </a:lnSpc>
              <a:buFont typeface="Arial"/>
              <a:buChar char="•"/>
            </a:pPr>
            <a:r>
              <a:rPr lang="en-US" sz="2406">
                <a:solidFill>
                  <a:srgbClr val="57FFDC"/>
                </a:solidFill>
                <a:latin typeface="Kollektif"/>
              </a:rPr>
              <a:t>description - Brève description du module</a:t>
            </a:r>
          </a:p>
          <a:p>
            <a:pPr marL="519589" indent="-259794" lvl="1">
              <a:lnSpc>
                <a:spcPts val="2671"/>
              </a:lnSpc>
              <a:buFont typeface="Arial"/>
              <a:buChar char="•"/>
            </a:pPr>
            <a:r>
              <a:rPr lang="en-US" sz="2406">
                <a:solidFill>
                  <a:srgbClr val="57FFDC"/>
                </a:solidFill>
                <a:latin typeface="Kollektif"/>
              </a:rPr>
              <a:t>version - Spécifiez la version du module</a:t>
            </a:r>
          </a:p>
          <a:p>
            <a:pPr marL="519589" indent="-259794" lvl="1">
              <a:lnSpc>
                <a:spcPts val="2671"/>
              </a:lnSpc>
              <a:buFont typeface="Arial"/>
              <a:buChar char="•"/>
            </a:pPr>
            <a:r>
              <a:rPr lang="en-US" sz="2406">
                <a:solidFill>
                  <a:srgbClr val="57FFDC"/>
                </a:solidFill>
                <a:latin typeface="Kollektif"/>
              </a:rPr>
              <a:t>license - Spécifiez la licence de distribution du moduleauthor - Nom de l'auteur du module</a:t>
            </a:r>
          </a:p>
          <a:p>
            <a:pPr marL="519589" indent="-259794" lvl="1">
              <a:lnSpc>
                <a:spcPts val="2671"/>
              </a:lnSpc>
              <a:buFont typeface="Arial"/>
              <a:buChar char="•"/>
            </a:pPr>
            <a:r>
              <a:rPr lang="en-US" sz="2406">
                <a:solidFill>
                  <a:srgbClr val="57FFDC"/>
                </a:solidFill>
                <a:latin typeface="Kollektif"/>
              </a:rPr>
              <a:t>site Web - URL du site Web de l'auteur du module</a:t>
            </a:r>
          </a:p>
          <a:p>
            <a:pPr marL="519589" indent="-259794" lvl="1">
              <a:lnSpc>
                <a:spcPts val="2671"/>
              </a:lnSpc>
              <a:buFont typeface="Arial"/>
              <a:buChar char="•"/>
            </a:pPr>
            <a:r>
              <a:rPr lang="en-US" sz="2406">
                <a:solidFill>
                  <a:srgbClr val="57FFDC"/>
                </a:solidFill>
                <a:latin typeface="Kollektif"/>
              </a:rPr>
              <a:t>category - Spécifiez le nom de la catégorie.</a:t>
            </a:r>
          </a:p>
          <a:p>
            <a:pPr marL="519589" indent="-259794" lvl="1">
              <a:lnSpc>
                <a:spcPts val="2671"/>
              </a:lnSpc>
              <a:buFont typeface="Arial"/>
              <a:buChar char="•"/>
            </a:pPr>
            <a:r>
              <a:rPr lang="en-US" sz="2406">
                <a:solidFill>
                  <a:srgbClr val="57FFDC"/>
                </a:solidFill>
                <a:latin typeface="Kollektif"/>
              </a:rPr>
              <a:t>dépend - Spécifie une liste de modules qui s'installent en premier avant d'installer le module.</a:t>
            </a:r>
          </a:p>
          <a:p>
            <a:pPr marL="519589" indent="-259794" lvl="1">
              <a:lnSpc>
                <a:spcPts val="2671"/>
              </a:lnSpc>
              <a:buFont typeface="Arial"/>
              <a:buChar char="•"/>
            </a:pPr>
            <a:r>
              <a:rPr lang="en-US" sz="2406">
                <a:solidFill>
                  <a:srgbClr val="57FFDC"/>
                </a:solidFill>
                <a:latin typeface="Kollektif"/>
              </a:rPr>
              <a:t>data - Liste des fichiers de données qui sont toujours installés ou mis à jour avec le module.</a:t>
            </a:r>
          </a:p>
          <a:p>
            <a:pPr marL="519589" indent="-259794" lvl="1">
              <a:lnSpc>
                <a:spcPts val="2671"/>
              </a:lnSpc>
              <a:buFont typeface="Arial"/>
              <a:buChar char="•"/>
            </a:pPr>
            <a:r>
              <a:rPr lang="en-US" sz="2406">
                <a:solidFill>
                  <a:srgbClr val="57FFDC"/>
                </a:solidFill>
                <a:latin typeface="Kollektif"/>
              </a:rPr>
              <a:t>demo - Liste des fichiers de données qui sont installés ou mis à jour en mode de démonstration actif.</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38</a:t>
              </a:r>
            </a:p>
          </p:txBody>
        </p:sp>
      </p:grpSp>
      <p:sp>
        <p:nvSpPr>
          <p:cNvPr name="TextBox 6" id="6"/>
          <p:cNvSpPr txBox="true"/>
          <p:nvPr/>
        </p:nvSpPr>
        <p:spPr>
          <a:xfrm rot="0">
            <a:off x="3121290" y="3417765"/>
            <a:ext cx="4905586" cy="563885"/>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DOSSIER MODELS</a:t>
            </a:r>
          </a:p>
        </p:txBody>
      </p:sp>
      <p:sp>
        <p:nvSpPr>
          <p:cNvPr name="TextBox 7" id="7"/>
          <p:cNvSpPr txBox="true"/>
          <p:nvPr/>
        </p:nvSpPr>
        <p:spPr>
          <a:xfrm rot="0">
            <a:off x="9346690" y="3174367"/>
            <a:ext cx="7660385" cy="1069733"/>
          </a:xfrm>
          <a:prstGeom prst="rect">
            <a:avLst/>
          </a:prstGeom>
        </p:spPr>
        <p:txBody>
          <a:bodyPr anchor="t" rtlCol="false" tIns="0" lIns="0" bIns="0" rIns="0">
            <a:spAutoFit/>
          </a:bodyPr>
          <a:lstStyle/>
          <a:p>
            <a:pPr>
              <a:lnSpc>
                <a:spcPts val="2782"/>
              </a:lnSpc>
            </a:pPr>
            <a:r>
              <a:rPr lang="en-US" sz="2506">
                <a:solidFill>
                  <a:srgbClr val="57FFDC"/>
                </a:solidFill>
                <a:latin typeface="Kollektif"/>
              </a:rPr>
              <a:t>Le répertoire Models contient tous vos fichiers python (.py).lesfichiers contiennent des modèles que vous créez ou héritez demodèles existants et logique métier.</a:t>
            </a:r>
          </a:p>
        </p:txBody>
      </p:sp>
      <p:sp>
        <p:nvSpPr>
          <p:cNvPr name="TextBox 8" id="8"/>
          <p:cNvSpPr txBox="true"/>
          <p:nvPr/>
        </p:nvSpPr>
        <p:spPr>
          <a:xfrm rot="0">
            <a:off x="3121290" y="5994209"/>
            <a:ext cx="4905586" cy="563885"/>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DOSSIER VUES</a:t>
            </a:r>
          </a:p>
        </p:txBody>
      </p:sp>
      <p:sp>
        <p:nvSpPr>
          <p:cNvPr name="TextBox 9" id="9"/>
          <p:cNvSpPr txBox="true"/>
          <p:nvPr/>
        </p:nvSpPr>
        <p:spPr>
          <a:xfrm rot="0">
            <a:off x="9346690" y="5750811"/>
            <a:ext cx="7660385" cy="1423111"/>
          </a:xfrm>
          <a:prstGeom prst="rect">
            <a:avLst/>
          </a:prstGeom>
        </p:spPr>
        <p:txBody>
          <a:bodyPr anchor="t" rtlCol="false" tIns="0" lIns="0" bIns="0" rIns="0">
            <a:spAutoFit/>
          </a:bodyPr>
          <a:lstStyle/>
          <a:p>
            <a:pPr>
              <a:lnSpc>
                <a:spcPts val="2782"/>
              </a:lnSpc>
            </a:pPr>
            <a:r>
              <a:rPr lang="en-US" sz="2506">
                <a:solidFill>
                  <a:srgbClr val="57FFDC"/>
                </a:solidFill>
                <a:latin typeface="Kollektif"/>
              </a:rPr>
              <a:t>Ce répertoire contient tous vos fichiers .xml dans lesquels vousstockez votre vue Kanban, vue formulaire, menu, action, modèleQweb et bien d'autres.</a:t>
            </a:r>
          </a:p>
        </p:txBody>
      </p:sp>
      <p:sp>
        <p:nvSpPr>
          <p:cNvPr name="TextBox 10" id="10"/>
          <p:cNvSpPr txBox="true"/>
          <p:nvPr/>
        </p:nvSpPr>
        <p:spPr>
          <a:xfrm rot="0">
            <a:off x="6584633" y="9277350"/>
            <a:ext cx="10674667" cy="346678"/>
          </a:xfrm>
          <a:prstGeom prst="rect">
            <a:avLst/>
          </a:prstGeom>
        </p:spPr>
        <p:txBody>
          <a:bodyPr anchor="t" rtlCol="false" tIns="0" lIns="0" bIns="0" rIns="0">
            <a:spAutoFit/>
          </a:bodyPr>
          <a:lstStyle/>
          <a:p>
            <a:pPr algn="ctr">
              <a:lnSpc>
                <a:spcPts val="2664"/>
              </a:lnSpc>
              <a:spcBef>
                <a:spcPct val="0"/>
              </a:spcBef>
            </a:pPr>
            <a:r>
              <a:rPr lang="en-US" sz="2400">
                <a:solidFill>
                  <a:srgbClr val="57FFDC"/>
                </a:solidFill>
                <a:latin typeface="HK Grotesk Bold Bold"/>
              </a:rPr>
              <a:t>PS: On a pas voulu expliquer le code en détail parcequ'il sagit d'un code simple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39</a:t>
              </a:r>
            </a:p>
          </p:txBody>
        </p:sp>
      </p:grpSp>
      <p:sp>
        <p:nvSpPr>
          <p:cNvPr name="TextBox 6" id="6"/>
          <p:cNvSpPr txBox="true"/>
          <p:nvPr/>
        </p:nvSpPr>
        <p:spPr>
          <a:xfrm rot="0">
            <a:off x="3121290" y="3440628"/>
            <a:ext cx="4905586" cy="518160"/>
          </a:xfrm>
          <a:prstGeom prst="rect">
            <a:avLst/>
          </a:prstGeom>
        </p:spPr>
        <p:txBody>
          <a:bodyPr anchor="t" rtlCol="false" tIns="0" lIns="0" bIns="0" rIns="0">
            <a:spAutoFit/>
          </a:bodyPr>
          <a:lstStyle/>
          <a:p>
            <a:pPr>
              <a:lnSpc>
                <a:spcPts val="4079"/>
              </a:lnSpc>
            </a:pPr>
            <a:r>
              <a:rPr lang="en-US" sz="3400">
                <a:solidFill>
                  <a:srgbClr val="57FFDC"/>
                </a:solidFill>
                <a:latin typeface="HK Grotesk Light"/>
              </a:rPr>
              <a:t>CONTROLEURS</a:t>
            </a:r>
          </a:p>
        </p:txBody>
      </p:sp>
      <p:sp>
        <p:nvSpPr>
          <p:cNvPr name="TextBox 7" id="7"/>
          <p:cNvSpPr txBox="true"/>
          <p:nvPr/>
        </p:nvSpPr>
        <p:spPr>
          <a:xfrm rot="0">
            <a:off x="9346690" y="2644300"/>
            <a:ext cx="7660385" cy="2129866"/>
          </a:xfrm>
          <a:prstGeom prst="rect">
            <a:avLst/>
          </a:prstGeom>
        </p:spPr>
        <p:txBody>
          <a:bodyPr anchor="t" rtlCol="false" tIns="0" lIns="0" bIns="0" rIns="0">
            <a:spAutoFit/>
          </a:bodyPr>
          <a:lstStyle/>
          <a:p>
            <a:pPr>
              <a:lnSpc>
                <a:spcPts val="2782"/>
              </a:lnSpc>
            </a:pPr>
            <a:r>
              <a:rPr lang="en-US" sz="2506">
                <a:solidFill>
                  <a:srgbClr val="57FFDC"/>
                </a:solidFill>
                <a:latin typeface="Kollektif"/>
              </a:rPr>
              <a:t>Ce répertoire contient les fichiers .py. Le contrôleur est une classedérivée de la classe de base. Toutes les demandes sont traitéesdepuis les navigateurs et transmises au serveur. C'est comme unpont intermédiaire pour communiquer entre les modèles et les vues.</a:t>
            </a:r>
          </a:p>
        </p:txBody>
      </p:sp>
      <p:sp>
        <p:nvSpPr>
          <p:cNvPr name="TextBox 8" id="8"/>
          <p:cNvSpPr txBox="true"/>
          <p:nvPr/>
        </p:nvSpPr>
        <p:spPr>
          <a:xfrm rot="0">
            <a:off x="3121290" y="5994209"/>
            <a:ext cx="4905586" cy="563885"/>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DOSSIER STATIC</a:t>
            </a:r>
          </a:p>
        </p:txBody>
      </p:sp>
      <p:sp>
        <p:nvSpPr>
          <p:cNvPr name="TextBox 9" id="9"/>
          <p:cNvSpPr txBox="true"/>
          <p:nvPr/>
        </p:nvSpPr>
        <p:spPr>
          <a:xfrm rot="0">
            <a:off x="9346690" y="5325998"/>
            <a:ext cx="7660385" cy="2483243"/>
          </a:xfrm>
          <a:prstGeom prst="rect">
            <a:avLst/>
          </a:prstGeom>
        </p:spPr>
        <p:txBody>
          <a:bodyPr anchor="t" rtlCol="false" tIns="0" lIns="0" bIns="0" rIns="0">
            <a:spAutoFit/>
          </a:bodyPr>
          <a:lstStyle/>
          <a:p>
            <a:pPr>
              <a:lnSpc>
                <a:spcPts val="2782"/>
              </a:lnSpc>
            </a:pPr>
            <a:r>
              <a:rPr lang="en-US" sz="2506">
                <a:solidFill>
                  <a:srgbClr val="57FFDC"/>
                </a:solidFill>
                <a:latin typeface="Kollektif"/>
              </a:rPr>
              <a:t>Ce répertoire contient la description et src deux sous-répertoires.description: Ce répertoire contient une icon.pngfichier qui représente l'icône du module dans la liste desapplications. Et un autre, Le fichier index.html contient ladocumentation du module. Cela donnera des informations sur lafonctionnalité du module avec une capture d'écran.</a:t>
            </a:r>
          </a:p>
        </p:txBody>
      </p:sp>
      <p:sp>
        <p:nvSpPr>
          <p:cNvPr name="TextBox 10" id="10"/>
          <p:cNvSpPr txBox="true"/>
          <p:nvPr/>
        </p:nvSpPr>
        <p:spPr>
          <a:xfrm rot="0">
            <a:off x="6584633" y="9277350"/>
            <a:ext cx="10674667" cy="346678"/>
          </a:xfrm>
          <a:prstGeom prst="rect">
            <a:avLst/>
          </a:prstGeom>
        </p:spPr>
        <p:txBody>
          <a:bodyPr anchor="t" rtlCol="false" tIns="0" lIns="0" bIns="0" rIns="0">
            <a:spAutoFit/>
          </a:bodyPr>
          <a:lstStyle/>
          <a:p>
            <a:pPr algn="ctr">
              <a:lnSpc>
                <a:spcPts val="2664"/>
              </a:lnSpc>
              <a:spcBef>
                <a:spcPct val="0"/>
              </a:spcBef>
            </a:pPr>
            <a:r>
              <a:rPr lang="en-US" sz="2400">
                <a:solidFill>
                  <a:srgbClr val="57FFDC"/>
                </a:solidFill>
                <a:latin typeface="HK Grotesk Bold Bold"/>
              </a:rPr>
              <a:t>PS: On a pas voulu expliquer le code en détail parcequ'il sagit d'un code simple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04</a:t>
              </a:r>
            </a:p>
          </p:txBody>
        </p:sp>
      </p:grpSp>
      <p:pic>
        <p:nvPicPr>
          <p:cNvPr name="Picture 6" id="6"/>
          <p:cNvPicPr>
            <a:picLocks noChangeAspect="true"/>
          </p:cNvPicPr>
          <p:nvPr/>
        </p:nvPicPr>
        <p:blipFill>
          <a:blip r:embed="rId3"/>
          <a:srcRect l="0" t="0" r="0" b="0"/>
          <a:stretch>
            <a:fillRect/>
          </a:stretch>
        </p:blipFill>
        <p:spPr>
          <a:xfrm flipH="false" flipV="false" rot="0">
            <a:off x="9871530" y="616379"/>
            <a:ext cx="5842704" cy="4400286"/>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5636303" y="5342673"/>
            <a:ext cx="5968199" cy="4710196"/>
          </a:xfrm>
          <a:prstGeom prst="rect">
            <a:avLst/>
          </a:prstGeom>
        </p:spPr>
      </p:pic>
      <p:grpSp>
        <p:nvGrpSpPr>
          <p:cNvPr name="Group 8" id="8"/>
          <p:cNvGrpSpPr/>
          <p:nvPr/>
        </p:nvGrpSpPr>
        <p:grpSpPr>
          <a:xfrm rot="0">
            <a:off x="1028700" y="1073472"/>
            <a:ext cx="5910916" cy="3943193"/>
            <a:chOff x="0" y="0"/>
            <a:chExt cx="7881221" cy="5257591"/>
          </a:xfrm>
        </p:grpSpPr>
        <p:sp>
          <p:nvSpPr>
            <p:cNvPr name="TextBox 9" id="9"/>
            <p:cNvSpPr txBox="true"/>
            <p:nvPr/>
          </p:nvSpPr>
          <p:spPr>
            <a:xfrm rot="0">
              <a:off x="0" y="38100"/>
              <a:ext cx="7881221" cy="19177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Installation Odoo Sous Windows</a:t>
              </a:r>
            </a:p>
          </p:txBody>
        </p:sp>
        <p:sp>
          <p:nvSpPr>
            <p:cNvPr name="TextBox 10" id="10"/>
            <p:cNvSpPr txBox="true"/>
            <p:nvPr/>
          </p:nvSpPr>
          <p:spPr>
            <a:xfrm rot="0">
              <a:off x="0" y="2628900"/>
              <a:ext cx="7881221" cy="2628691"/>
            </a:xfrm>
            <a:prstGeom prst="rect">
              <a:avLst/>
            </a:prstGeom>
          </p:spPr>
          <p:txBody>
            <a:bodyPr anchor="t" rtlCol="false" tIns="0" lIns="0" bIns="0" rIns="0">
              <a:spAutoFit/>
            </a:bodyPr>
            <a:lstStyle/>
            <a:p>
              <a:pPr>
                <a:lnSpc>
                  <a:spcPts val="3900"/>
                </a:lnSpc>
              </a:pPr>
              <a:r>
                <a:rPr lang="en-US" sz="2999" spc="-59">
                  <a:solidFill>
                    <a:srgbClr val="FFFFFF"/>
                  </a:solidFill>
                  <a:latin typeface="HK Grotesk Light"/>
                </a:rPr>
                <a:t>O</a:t>
              </a:r>
              <a:r>
                <a:rPr lang="en-US" sz="2999" spc="-59">
                  <a:solidFill>
                    <a:srgbClr val="FFFFFF"/>
                  </a:solidFill>
                  <a:latin typeface="HK Grotesk Light"/>
                </a:rPr>
                <a:t>n Télécharge le fichier d'installation odoo depuis le lien suivant : https://www.odoo.com/fr_FR/page/download</a:t>
              </a:r>
            </a:p>
          </p:txBody>
        </p:sp>
      </p:grpSp>
      <p:sp>
        <p:nvSpPr>
          <p:cNvPr name="TextBox 11" id="11"/>
          <p:cNvSpPr txBox="true"/>
          <p:nvPr/>
        </p:nvSpPr>
        <p:spPr>
          <a:xfrm rot="0">
            <a:off x="1028700" y="8921341"/>
            <a:ext cx="4133850" cy="336959"/>
          </a:xfrm>
          <a:prstGeom prst="rect">
            <a:avLst/>
          </a:prstGeom>
        </p:spPr>
        <p:txBody>
          <a:bodyPr anchor="t" rtlCol="false" tIns="0" lIns="0" bIns="0" rIns="0">
            <a:spAutoFit/>
          </a:bodyPr>
          <a:lstStyle/>
          <a:p>
            <a:pPr>
              <a:lnSpc>
                <a:spcPts val="2664"/>
              </a:lnSpc>
            </a:pPr>
            <a:r>
              <a:rPr lang="en-US" sz="2400">
                <a:solidFill>
                  <a:srgbClr val="57FFDC"/>
                </a:solidFill>
                <a:latin typeface="HK Grotesk Bold"/>
              </a:rPr>
              <a:t>CREATIVE PORTFOLIO</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40</a:t>
              </a:r>
            </a:p>
          </p:txBody>
        </p:sp>
      </p:grpSp>
      <p:sp>
        <p:nvSpPr>
          <p:cNvPr name="TextBox 6" id="6"/>
          <p:cNvSpPr txBox="true"/>
          <p:nvPr/>
        </p:nvSpPr>
        <p:spPr>
          <a:xfrm rot="0">
            <a:off x="3121290" y="2932457"/>
            <a:ext cx="4905586" cy="518160"/>
          </a:xfrm>
          <a:prstGeom prst="rect">
            <a:avLst/>
          </a:prstGeom>
        </p:spPr>
        <p:txBody>
          <a:bodyPr anchor="t" rtlCol="false" tIns="0" lIns="0" bIns="0" rIns="0">
            <a:spAutoFit/>
          </a:bodyPr>
          <a:lstStyle/>
          <a:p>
            <a:pPr>
              <a:lnSpc>
                <a:spcPts val="4079"/>
              </a:lnSpc>
            </a:pPr>
            <a:r>
              <a:rPr lang="en-US" sz="3400">
                <a:solidFill>
                  <a:srgbClr val="57FFDC"/>
                </a:solidFill>
                <a:latin typeface="HK Grotesk Light"/>
              </a:rPr>
              <a:t>DATA</a:t>
            </a:r>
          </a:p>
        </p:txBody>
      </p:sp>
      <p:sp>
        <p:nvSpPr>
          <p:cNvPr name="TextBox 7" id="7"/>
          <p:cNvSpPr txBox="true"/>
          <p:nvPr/>
        </p:nvSpPr>
        <p:spPr>
          <a:xfrm rot="0">
            <a:off x="9346690" y="2136129"/>
            <a:ext cx="7660385" cy="2129866"/>
          </a:xfrm>
          <a:prstGeom prst="rect">
            <a:avLst/>
          </a:prstGeom>
        </p:spPr>
        <p:txBody>
          <a:bodyPr anchor="t" rtlCol="false" tIns="0" lIns="0" bIns="0" rIns="0">
            <a:spAutoFit/>
          </a:bodyPr>
          <a:lstStyle/>
          <a:p>
            <a:pPr>
              <a:lnSpc>
                <a:spcPts val="2782"/>
              </a:lnSpc>
            </a:pPr>
            <a:r>
              <a:rPr lang="en-US" sz="2506">
                <a:solidFill>
                  <a:srgbClr val="57FFDC"/>
                </a:solidFill>
                <a:latin typeface="Kollektif"/>
              </a:rPr>
              <a:t>(non utilisé sur ce module)</a:t>
            </a:r>
          </a:p>
          <a:p>
            <a:pPr>
              <a:lnSpc>
                <a:spcPts val="2782"/>
              </a:lnSpc>
            </a:pPr>
            <a:r>
              <a:rPr lang="en-US" sz="2506">
                <a:solidFill>
                  <a:srgbClr val="57FFDC"/>
                </a:solidFill>
                <a:latin typeface="Kollektif"/>
              </a:rPr>
              <a:t>Les fichiers .xml de contenu de ce répertoire contiennent des données prédéfinies. Par exemple, les comtés, les états nomment les données. Les fichiers de données se chargent toujours au momentde l'installation du module.</a:t>
            </a:r>
          </a:p>
        </p:txBody>
      </p:sp>
      <p:sp>
        <p:nvSpPr>
          <p:cNvPr name="TextBox 8" id="8"/>
          <p:cNvSpPr txBox="true"/>
          <p:nvPr/>
        </p:nvSpPr>
        <p:spPr>
          <a:xfrm rot="0">
            <a:off x="3121290" y="5994209"/>
            <a:ext cx="4905586" cy="563885"/>
          </a:xfrm>
          <a:prstGeom prst="rect">
            <a:avLst/>
          </a:prstGeom>
        </p:spPr>
        <p:txBody>
          <a:bodyPr anchor="t" rtlCol="false" tIns="0" lIns="0" bIns="0" rIns="0">
            <a:spAutoFit/>
          </a:bodyPr>
          <a:lstStyle/>
          <a:p>
            <a:pPr>
              <a:lnSpc>
                <a:spcPts val="4440"/>
              </a:lnSpc>
            </a:pPr>
            <a:r>
              <a:rPr lang="en-US" sz="3700">
                <a:solidFill>
                  <a:srgbClr val="57FFDC"/>
                </a:solidFill>
                <a:latin typeface="HK Grotesk Light"/>
              </a:rPr>
              <a:t>SECURITY</a:t>
            </a:r>
          </a:p>
        </p:txBody>
      </p:sp>
      <p:sp>
        <p:nvSpPr>
          <p:cNvPr name="TextBox 9" id="9"/>
          <p:cNvSpPr txBox="true"/>
          <p:nvPr/>
        </p:nvSpPr>
        <p:spPr>
          <a:xfrm rot="0">
            <a:off x="9346690" y="4654792"/>
            <a:ext cx="7660385" cy="4603508"/>
          </a:xfrm>
          <a:prstGeom prst="rect">
            <a:avLst/>
          </a:prstGeom>
        </p:spPr>
        <p:txBody>
          <a:bodyPr anchor="t" rtlCol="false" tIns="0" lIns="0" bIns="0" rIns="0">
            <a:spAutoFit/>
          </a:bodyPr>
          <a:lstStyle/>
          <a:p>
            <a:pPr>
              <a:lnSpc>
                <a:spcPts val="2782"/>
              </a:lnSpc>
            </a:pPr>
            <a:r>
              <a:rPr lang="en-US" sz="2506">
                <a:solidFill>
                  <a:srgbClr val="57FFDC"/>
                </a:solidFill>
                <a:latin typeface="Kollektif"/>
              </a:rPr>
              <a:t>Ce dossier contient deux fichiers. Fichier de contrôle d'accès etfichier de règles d'enregistrement.Contrôle d'accès: spécifie les droits d'accès des modèles. Parconséquent, vous devez créer un fichier ir.model.access.csv quidétient les droits d'accès aux modèles.Règles d'enregistrement: Fondamentalement, les règlesd'enregistrement sont des conditions. Cela doit être satisfait poureffectuer des opérations telles que créer, mettre à jour à autorisé. Ilest appliqué enregistrement par enregistrement après l'applicationdu contrôle d'accès. Par conséquent, vous devez créer un fichiersecurity.xml contenant les règles d'enregistrement.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41</a:t>
              </a:r>
            </a:p>
          </p:txBody>
        </p:sp>
      </p:grpSp>
      <p:pic>
        <p:nvPicPr>
          <p:cNvPr name="Picture 6" id="6"/>
          <p:cNvPicPr>
            <a:picLocks noChangeAspect="true"/>
          </p:cNvPicPr>
          <p:nvPr/>
        </p:nvPicPr>
        <p:blipFill>
          <a:blip r:embed="rId3"/>
          <a:srcRect l="0" t="0" r="0" b="0"/>
          <a:stretch>
            <a:fillRect/>
          </a:stretch>
        </p:blipFill>
        <p:spPr>
          <a:xfrm flipH="false" flipV="false" rot="0">
            <a:off x="3242827" y="4766796"/>
            <a:ext cx="12271711" cy="3882516"/>
          </a:xfrm>
          <a:prstGeom prst="rect">
            <a:avLst/>
          </a:prstGeom>
        </p:spPr>
      </p:pic>
      <p:sp>
        <p:nvSpPr>
          <p:cNvPr name="TextBox 7" id="7"/>
          <p:cNvSpPr txBox="true"/>
          <p:nvPr/>
        </p:nvSpPr>
        <p:spPr>
          <a:xfrm rot="0">
            <a:off x="3121290" y="2673377"/>
            <a:ext cx="4905586" cy="1036320"/>
          </a:xfrm>
          <a:prstGeom prst="rect">
            <a:avLst/>
          </a:prstGeom>
        </p:spPr>
        <p:txBody>
          <a:bodyPr anchor="t" rtlCol="false" tIns="0" lIns="0" bIns="0" rIns="0">
            <a:spAutoFit/>
          </a:bodyPr>
          <a:lstStyle/>
          <a:p>
            <a:pPr>
              <a:lnSpc>
                <a:spcPts val="4079"/>
              </a:lnSpc>
            </a:pPr>
            <a:r>
              <a:rPr lang="en-US" sz="3400">
                <a:solidFill>
                  <a:srgbClr val="57FFDC"/>
                </a:solidFill>
                <a:latin typeface="HK Grotesk Light"/>
              </a:rPr>
              <a:t>VISUALISATION DU MODULE</a:t>
            </a:r>
          </a:p>
        </p:txBody>
      </p:sp>
      <p:sp>
        <p:nvSpPr>
          <p:cNvPr name="TextBox 8" id="8"/>
          <p:cNvSpPr txBox="true"/>
          <p:nvPr/>
        </p:nvSpPr>
        <p:spPr>
          <a:xfrm rot="0">
            <a:off x="8026877" y="2682902"/>
            <a:ext cx="8847261" cy="606616"/>
          </a:xfrm>
          <a:prstGeom prst="rect">
            <a:avLst/>
          </a:prstGeom>
        </p:spPr>
        <p:txBody>
          <a:bodyPr anchor="t" rtlCol="false" tIns="0" lIns="0" bIns="0" rIns="0">
            <a:spAutoFit/>
          </a:bodyPr>
          <a:lstStyle/>
          <a:p>
            <a:pPr algn="ctr">
              <a:lnSpc>
                <a:spcPts val="2331"/>
              </a:lnSpc>
              <a:spcBef>
                <a:spcPct val="0"/>
              </a:spcBef>
            </a:pPr>
            <a:r>
              <a:rPr lang="en-US" sz="2100">
                <a:solidFill>
                  <a:srgbClr val="FFFFFF"/>
                </a:solidFill>
                <a:latin typeface="HK Grotesk Bold Bold"/>
              </a:rPr>
              <a:t>POUR POUVOIR VISUALISER LE MODULE , NOUS DEVONS ACTIVER LEDEBUG MODE DANS ODOO, PUIS FAIRE UN "UPDATE APP LIST"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42</a:t>
              </a:r>
            </a:p>
          </p:txBody>
        </p:sp>
      </p:grpSp>
      <p:pic>
        <p:nvPicPr>
          <p:cNvPr name="Picture 6" id="6"/>
          <p:cNvPicPr>
            <a:picLocks noChangeAspect="true"/>
          </p:cNvPicPr>
          <p:nvPr/>
        </p:nvPicPr>
        <p:blipFill>
          <a:blip r:embed="rId3"/>
          <a:srcRect l="0" t="0" r="0" b="0"/>
          <a:stretch>
            <a:fillRect/>
          </a:stretch>
        </p:blipFill>
        <p:spPr>
          <a:xfrm flipH="false" flipV="false" rot="0">
            <a:off x="3076146" y="4390802"/>
            <a:ext cx="12135707" cy="4867498"/>
          </a:xfrm>
          <a:prstGeom prst="rect">
            <a:avLst/>
          </a:prstGeom>
        </p:spPr>
      </p:pic>
      <p:sp>
        <p:nvSpPr>
          <p:cNvPr name="TextBox 7" id="7"/>
          <p:cNvSpPr txBox="true"/>
          <p:nvPr/>
        </p:nvSpPr>
        <p:spPr>
          <a:xfrm rot="0">
            <a:off x="3121290" y="2673377"/>
            <a:ext cx="4905586" cy="1036320"/>
          </a:xfrm>
          <a:prstGeom prst="rect">
            <a:avLst/>
          </a:prstGeom>
        </p:spPr>
        <p:txBody>
          <a:bodyPr anchor="t" rtlCol="false" tIns="0" lIns="0" bIns="0" rIns="0">
            <a:spAutoFit/>
          </a:bodyPr>
          <a:lstStyle/>
          <a:p>
            <a:pPr>
              <a:lnSpc>
                <a:spcPts val="4079"/>
              </a:lnSpc>
            </a:pPr>
            <a:r>
              <a:rPr lang="en-US" sz="3400">
                <a:solidFill>
                  <a:srgbClr val="57FFDC"/>
                </a:solidFill>
                <a:latin typeface="HK Grotesk Light"/>
              </a:rPr>
              <a:t>VISUALISATION DU MODULE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17448">
            <a:off x="-4743816" y="-4170808"/>
            <a:ext cx="21356206" cy="6874465"/>
          </a:xfrm>
          <a:prstGeom prst="rect">
            <a:avLst/>
          </a:prstGeom>
        </p:spPr>
      </p:pic>
      <p:grpSp>
        <p:nvGrpSpPr>
          <p:cNvPr name="Group 3" id="3"/>
          <p:cNvGrpSpPr/>
          <p:nvPr/>
        </p:nvGrpSpPr>
        <p:grpSpPr>
          <a:xfrm rot="0">
            <a:off x="984960" y="7183858"/>
            <a:ext cx="616957" cy="2084197"/>
            <a:chOff x="0" y="0"/>
            <a:chExt cx="822610" cy="2778929"/>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43</a:t>
              </a:r>
            </a:p>
          </p:txBody>
        </p:sp>
      </p:grpSp>
      <p:pic>
        <p:nvPicPr>
          <p:cNvPr name="Picture 6" id="6"/>
          <p:cNvPicPr>
            <a:picLocks noChangeAspect="true"/>
          </p:cNvPicPr>
          <p:nvPr/>
        </p:nvPicPr>
        <p:blipFill>
          <a:blip r:embed="rId3"/>
          <a:srcRect l="0" t="0" r="0" b="0"/>
          <a:stretch>
            <a:fillRect/>
          </a:stretch>
        </p:blipFill>
        <p:spPr>
          <a:xfrm flipH="false" flipV="false" rot="0">
            <a:off x="3155485" y="4612240"/>
            <a:ext cx="11977031" cy="4465425"/>
          </a:xfrm>
          <a:prstGeom prst="rect">
            <a:avLst/>
          </a:prstGeom>
        </p:spPr>
      </p:pic>
      <p:sp>
        <p:nvSpPr>
          <p:cNvPr name="TextBox 7" id="7"/>
          <p:cNvSpPr txBox="true"/>
          <p:nvPr/>
        </p:nvSpPr>
        <p:spPr>
          <a:xfrm rot="0">
            <a:off x="3121290" y="2673377"/>
            <a:ext cx="4905586" cy="1036320"/>
          </a:xfrm>
          <a:prstGeom prst="rect">
            <a:avLst/>
          </a:prstGeom>
        </p:spPr>
        <p:txBody>
          <a:bodyPr anchor="t" rtlCol="false" tIns="0" lIns="0" bIns="0" rIns="0">
            <a:spAutoFit/>
          </a:bodyPr>
          <a:lstStyle/>
          <a:p>
            <a:pPr>
              <a:lnSpc>
                <a:spcPts val="4079"/>
              </a:lnSpc>
            </a:pPr>
            <a:r>
              <a:rPr lang="en-US" sz="3400">
                <a:solidFill>
                  <a:srgbClr val="57FFDC"/>
                </a:solidFill>
                <a:latin typeface="HK Grotesk Light"/>
              </a:rPr>
              <a:t>VISUALISATION DU MODULE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2866315"/>
            <a:ext cx="6210300" cy="4535848"/>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Merci Beaucoup pour Votre Attention</a:t>
            </a:r>
          </a:p>
        </p:txBody>
      </p:sp>
      <p:grpSp>
        <p:nvGrpSpPr>
          <p:cNvPr name="Group 3" id="3"/>
          <p:cNvGrpSpPr/>
          <p:nvPr/>
        </p:nvGrpSpPr>
        <p:grpSpPr>
          <a:xfrm rot="0">
            <a:off x="12468409" y="4460504"/>
            <a:ext cx="4790891" cy="1621815"/>
            <a:chOff x="0" y="0"/>
            <a:chExt cx="6387855" cy="2162420"/>
          </a:xfrm>
        </p:grpSpPr>
        <p:sp>
          <p:nvSpPr>
            <p:cNvPr name="TextBox 4" id="4"/>
            <p:cNvSpPr txBox="true"/>
            <p:nvPr/>
          </p:nvSpPr>
          <p:spPr>
            <a:xfrm rot="0">
              <a:off x="0" y="-38100"/>
              <a:ext cx="6387855" cy="644453"/>
            </a:xfrm>
            <a:prstGeom prst="rect">
              <a:avLst/>
            </a:prstGeom>
          </p:spPr>
          <p:txBody>
            <a:bodyPr anchor="t" rtlCol="false" tIns="0" lIns="0" bIns="0" rIns="0">
              <a:spAutoFit/>
            </a:bodyPr>
            <a:lstStyle/>
            <a:p>
              <a:pPr>
                <a:lnSpc>
                  <a:spcPts val="3900"/>
                </a:lnSpc>
              </a:pPr>
              <a:r>
                <a:rPr lang="en-US" sz="2999">
                  <a:solidFill>
                    <a:srgbClr val="57FFDC"/>
                  </a:solidFill>
                  <a:latin typeface="HK Grotesk Bold Bold"/>
                </a:rPr>
                <a:t>EMAIL</a:t>
              </a:r>
            </a:p>
          </p:txBody>
        </p:sp>
        <p:sp>
          <p:nvSpPr>
            <p:cNvPr name="TextBox 5" id="5"/>
            <p:cNvSpPr txBox="true"/>
            <p:nvPr/>
          </p:nvSpPr>
          <p:spPr>
            <a:xfrm rot="0">
              <a:off x="0" y="854424"/>
              <a:ext cx="6387855" cy="1307995"/>
            </a:xfrm>
            <a:prstGeom prst="rect">
              <a:avLst/>
            </a:prstGeom>
          </p:spPr>
          <p:txBody>
            <a:bodyPr anchor="t" rtlCol="false" tIns="0" lIns="0" bIns="0" rIns="0">
              <a:spAutoFit/>
            </a:bodyPr>
            <a:lstStyle/>
            <a:p>
              <a:pPr>
                <a:lnSpc>
                  <a:spcPts val="3899"/>
                </a:lnSpc>
              </a:pPr>
              <a:r>
                <a:rPr lang="en-US" sz="2999" spc="-59">
                  <a:solidFill>
                    <a:srgbClr val="FFFFFF"/>
                  </a:solidFill>
                  <a:latin typeface="HK Grotesk Light"/>
                </a:rPr>
                <a:t>chanaa.projects@gmail.com</a:t>
              </a:r>
            </a:p>
            <a:p>
              <a:pPr>
                <a:lnSpc>
                  <a:spcPts val="3900"/>
                </a:lnSpc>
              </a:pPr>
              <a:r>
                <a:rPr lang="en-US" sz="2999" spc="-59">
                  <a:solidFill>
                    <a:srgbClr val="FFFFFF"/>
                  </a:solidFill>
                  <a:latin typeface="HK Grotesk Light"/>
                </a:rPr>
                <a:t>saad.bah.01@gmail.com</a:t>
              </a: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627308">
            <a:off x="5445209" y="7576799"/>
            <a:ext cx="17016201" cy="6180151"/>
          </a:xfrm>
          <a:prstGeom prst="rect">
            <a:avLst/>
          </a:prstGeom>
        </p:spPr>
      </p:pic>
      <p:sp>
        <p:nvSpPr>
          <p:cNvPr name="TextBox 7" id="7"/>
          <p:cNvSpPr txBox="true"/>
          <p:nvPr/>
        </p:nvSpPr>
        <p:spPr>
          <a:xfrm rot="0">
            <a:off x="2400484" y="8921341"/>
            <a:ext cx="4133850" cy="346713"/>
          </a:xfrm>
          <a:prstGeom prst="rect">
            <a:avLst/>
          </a:prstGeom>
        </p:spPr>
        <p:txBody>
          <a:bodyPr anchor="t" rtlCol="false" tIns="0" lIns="0" bIns="0" rIns="0">
            <a:spAutoFit/>
          </a:bodyPr>
          <a:lstStyle/>
          <a:p>
            <a:pPr>
              <a:lnSpc>
                <a:spcPts val="2664"/>
              </a:lnSpc>
            </a:pPr>
            <a:r>
              <a:rPr lang="en-US" sz="2400">
                <a:solidFill>
                  <a:srgbClr val="57FFDC"/>
                </a:solidFill>
                <a:latin typeface="HK Grotesk Bold"/>
              </a:rPr>
              <a:t>GINF3</a:t>
            </a:r>
          </a:p>
        </p:txBody>
      </p:sp>
      <p:grpSp>
        <p:nvGrpSpPr>
          <p:cNvPr name="Group 8" id="8"/>
          <p:cNvGrpSpPr/>
          <p:nvPr/>
        </p:nvGrpSpPr>
        <p:grpSpPr>
          <a:xfrm rot="0">
            <a:off x="984960" y="7183858"/>
            <a:ext cx="616957" cy="2084197"/>
            <a:chOff x="0" y="0"/>
            <a:chExt cx="822610" cy="2778929"/>
          </a:xfrm>
        </p:grpSpPr>
        <p:sp>
          <p:nvSpPr>
            <p:cNvPr name="AutoShape 9" id="9"/>
            <p:cNvSpPr/>
            <p:nvPr/>
          </p:nvSpPr>
          <p:spPr>
            <a:xfrm rot="0">
              <a:off x="0" y="0"/>
              <a:ext cx="63500" cy="1767642"/>
            </a:xfrm>
            <a:prstGeom prst="rect">
              <a:avLst/>
            </a:prstGeom>
            <a:solidFill>
              <a:srgbClr val="57FFDC"/>
            </a:solidFill>
          </p:spPr>
        </p:sp>
        <p:sp>
          <p:nvSpPr>
            <p:cNvPr name="TextBox 10" id="10"/>
            <p:cNvSpPr txBox="true"/>
            <p:nvPr/>
          </p:nvSpPr>
          <p:spPr>
            <a:xfrm rot="0">
              <a:off x="0" y="2310295"/>
              <a:ext cx="822610" cy="468634"/>
            </a:xfrm>
            <a:prstGeom prst="rect">
              <a:avLst/>
            </a:prstGeom>
          </p:spPr>
          <p:txBody>
            <a:bodyPr anchor="t" rtlCol="false" tIns="0" lIns="0" bIns="0" rIns="0">
              <a:spAutoFit/>
            </a:bodyPr>
            <a:lstStyle/>
            <a:p>
              <a:pPr>
                <a:lnSpc>
                  <a:spcPts val="2664"/>
                </a:lnSpc>
              </a:pPr>
            </a:p>
          </p:txBody>
        </p:sp>
      </p:grpSp>
      <p:grpSp>
        <p:nvGrpSpPr>
          <p:cNvPr name="Group 11" id="11"/>
          <p:cNvGrpSpPr>
            <a:grpSpLocks noChangeAspect="true"/>
          </p:cNvGrpSpPr>
          <p:nvPr/>
        </p:nvGrpSpPr>
        <p:grpSpPr>
          <a:xfrm rot="0">
            <a:off x="9601200" y="4460504"/>
            <a:ext cx="1770940" cy="1770940"/>
            <a:chOff x="6705600" y="1371600"/>
            <a:chExt cx="10972800" cy="10972800"/>
          </a:xfrm>
        </p:grpSpPr>
        <p:sp>
          <p:nvSpPr>
            <p:cNvPr name="Freeform 12" id="12"/>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57FFDC"/>
            </a:solidFill>
          </p:spPr>
        </p:sp>
      </p:grpSp>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41189" y="4525931"/>
            <a:ext cx="1490962" cy="1490962"/>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1627308">
            <a:off x="-230060" y="1653791"/>
            <a:ext cx="17016201" cy="618015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05</a:t>
              </a:r>
            </a:p>
          </p:txBody>
        </p:sp>
      </p:grpSp>
      <p:grpSp>
        <p:nvGrpSpPr>
          <p:cNvPr name="Group 6" id="6"/>
          <p:cNvGrpSpPr/>
          <p:nvPr/>
        </p:nvGrpSpPr>
        <p:grpSpPr>
          <a:xfrm rot="0">
            <a:off x="1028700" y="1073472"/>
            <a:ext cx="5910916" cy="3162261"/>
            <a:chOff x="0" y="0"/>
            <a:chExt cx="7881221" cy="4216348"/>
          </a:xfrm>
        </p:grpSpPr>
        <p:sp>
          <p:nvSpPr>
            <p:cNvPr name="TextBox 7" id="7"/>
            <p:cNvSpPr txBox="true"/>
            <p:nvPr/>
          </p:nvSpPr>
          <p:spPr>
            <a:xfrm rot="0">
              <a:off x="0" y="38100"/>
              <a:ext cx="7881221" cy="28575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Création utilisateur odoo et base de données PostgreSQL</a:t>
              </a:r>
            </a:p>
          </p:txBody>
        </p:sp>
        <p:sp>
          <p:nvSpPr>
            <p:cNvPr name="TextBox 8" id="8"/>
            <p:cNvSpPr txBox="true"/>
            <p:nvPr/>
          </p:nvSpPr>
          <p:spPr>
            <a:xfrm rot="0">
              <a:off x="0" y="3568700"/>
              <a:ext cx="7881221" cy="647648"/>
            </a:xfrm>
            <a:prstGeom prst="rect">
              <a:avLst/>
            </a:prstGeom>
          </p:spPr>
          <p:txBody>
            <a:bodyPr anchor="t" rtlCol="false" tIns="0" lIns="0" bIns="0" rIns="0">
              <a:spAutoFit/>
            </a:bodyPr>
            <a:lstStyle/>
            <a:p>
              <a:pPr>
                <a:lnSpc>
                  <a:spcPts val="3900"/>
                </a:lnSpc>
              </a:pPr>
            </a:p>
          </p:txBody>
        </p:sp>
      </p:grpSp>
      <p:pic>
        <p:nvPicPr>
          <p:cNvPr name="Picture 9" id="9"/>
          <p:cNvPicPr>
            <a:picLocks noChangeAspect="true"/>
          </p:cNvPicPr>
          <p:nvPr/>
        </p:nvPicPr>
        <p:blipFill>
          <a:blip r:embed="rId3"/>
          <a:srcRect l="0" t="0" r="0" b="0"/>
          <a:stretch>
            <a:fillRect/>
          </a:stretch>
        </p:blipFill>
        <p:spPr>
          <a:xfrm flipH="false" flipV="false" rot="0">
            <a:off x="2830886" y="3645999"/>
            <a:ext cx="3786500" cy="5951654"/>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10107837" y="3645999"/>
            <a:ext cx="4782792" cy="6067581"/>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8112019" y="191165"/>
            <a:ext cx="8530324" cy="2926099"/>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06</a:t>
              </a:r>
            </a:p>
          </p:txBody>
        </p:sp>
      </p:grpSp>
      <p:pic>
        <p:nvPicPr>
          <p:cNvPr name="Picture 6" id="6"/>
          <p:cNvPicPr>
            <a:picLocks noChangeAspect="true"/>
          </p:cNvPicPr>
          <p:nvPr/>
        </p:nvPicPr>
        <p:blipFill>
          <a:blip r:embed="rId3"/>
          <a:srcRect l="0" t="0" r="0" b="0"/>
          <a:stretch>
            <a:fillRect/>
          </a:stretch>
        </p:blipFill>
        <p:spPr>
          <a:xfrm flipH="false" flipV="false" rot="0">
            <a:off x="5907179" y="2572026"/>
            <a:ext cx="10735164" cy="5142947"/>
          </a:xfrm>
          <a:prstGeom prst="rect">
            <a:avLst/>
          </a:prstGeom>
        </p:spPr>
      </p:pic>
      <p:grpSp>
        <p:nvGrpSpPr>
          <p:cNvPr name="Group 7" id="7"/>
          <p:cNvGrpSpPr/>
          <p:nvPr/>
        </p:nvGrpSpPr>
        <p:grpSpPr>
          <a:xfrm rot="0">
            <a:off x="794017" y="4331029"/>
            <a:ext cx="5910916" cy="2457411"/>
            <a:chOff x="0" y="0"/>
            <a:chExt cx="7881221" cy="3276548"/>
          </a:xfrm>
        </p:grpSpPr>
        <p:sp>
          <p:nvSpPr>
            <p:cNvPr name="TextBox 8" id="8"/>
            <p:cNvSpPr txBox="true"/>
            <p:nvPr/>
          </p:nvSpPr>
          <p:spPr>
            <a:xfrm rot="0">
              <a:off x="0" y="38100"/>
              <a:ext cx="7881221" cy="19177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Installation des modules</a:t>
              </a:r>
            </a:p>
          </p:txBody>
        </p:sp>
        <p:sp>
          <p:nvSpPr>
            <p:cNvPr name="TextBox 9" id="9"/>
            <p:cNvSpPr txBox="true"/>
            <p:nvPr/>
          </p:nvSpPr>
          <p:spPr>
            <a:xfrm rot="0">
              <a:off x="0" y="2628900"/>
              <a:ext cx="7881221" cy="647648"/>
            </a:xfrm>
            <a:prstGeom prst="rect">
              <a:avLst/>
            </a:prstGeom>
          </p:spPr>
          <p:txBody>
            <a:bodyPr anchor="t" rtlCol="false" tIns="0" lIns="0" bIns="0" rIns="0">
              <a:spAutoFit/>
            </a:bodyPr>
            <a:lstStyle/>
            <a:p>
              <a:pPr>
                <a:lnSpc>
                  <a:spcPts val="390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74442"/>
            <a:chOff x="0" y="0"/>
            <a:chExt cx="822610" cy="2765923"/>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55628"/>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07</a:t>
              </a:r>
            </a:p>
          </p:txBody>
        </p:sp>
      </p:grpSp>
      <p:grpSp>
        <p:nvGrpSpPr>
          <p:cNvPr name="Group 6" id="6"/>
          <p:cNvGrpSpPr/>
          <p:nvPr/>
        </p:nvGrpSpPr>
        <p:grpSpPr>
          <a:xfrm rot="0">
            <a:off x="1028700" y="1028700"/>
            <a:ext cx="5910916" cy="3162261"/>
            <a:chOff x="0" y="0"/>
            <a:chExt cx="7881221" cy="4216348"/>
          </a:xfrm>
        </p:grpSpPr>
        <p:sp>
          <p:nvSpPr>
            <p:cNvPr name="TextBox 7" id="7"/>
            <p:cNvSpPr txBox="true"/>
            <p:nvPr/>
          </p:nvSpPr>
          <p:spPr>
            <a:xfrm rot="0">
              <a:off x="0" y="38100"/>
              <a:ext cx="7881221" cy="28575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Configuration du module Project Management</a:t>
              </a:r>
            </a:p>
          </p:txBody>
        </p:sp>
        <p:sp>
          <p:nvSpPr>
            <p:cNvPr name="TextBox 8" id="8"/>
            <p:cNvSpPr txBox="true"/>
            <p:nvPr/>
          </p:nvSpPr>
          <p:spPr>
            <a:xfrm rot="0">
              <a:off x="0" y="3568700"/>
              <a:ext cx="7881221" cy="647648"/>
            </a:xfrm>
            <a:prstGeom prst="rect">
              <a:avLst/>
            </a:prstGeom>
          </p:spPr>
          <p:txBody>
            <a:bodyPr anchor="t" rtlCol="false" tIns="0" lIns="0" bIns="0" rIns="0">
              <a:spAutoFit/>
            </a:bodyPr>
            <a:lstStyle/>
            <a:p>
              <a:pPr>
                <a:lnSpc>
                  <a:spcPts val="3900"/>
                </a:lnSpc>
              </a:pPr>
            </a:p>
          </p:txBody>
        </p:sp>
      </p:grpSp>
      <p:sp>
        <p:nvSpPr>
          <p:cNvPr name="TextBox 9" id="9"/>
          <p:cNvSpPr txBox="true"/>
          <p:nvPr/>
        </p:nvSpPr>
        <p:spPr>
          <a:xfrm rot="0">
            <a:off x="774460" y="3665049"/>
            <a:ext cx="5910916" cy="2857754"/>
          </a:xfrm>
          <a:prstGeom prst="rect">
            <a:avLst/>
          </a:prstGeom>
        </p:spPr>
        <p:txBody>
          <a:bodyPr anchor="t" rtlCol="false" tIns="0" lIns="0" bIns="0" rIns="0">
            <a:spAutoFit/>
          </a:bodyPr>
          <a:lstStyle/>
          <a:p>
            <a:pPr algn="ctr">
              <a:lnSpc>
                <a:spcPts val="3440"/>
              </a:lnSpc>
            </a:pPr>
          </a:p>
          <a:p>
            <a:pPr algn="ctr">
              <a:lnSpc>
                <a:spcPts val="3440"/>
              </a:lnSpc>
            </a:pPr>
            <a:r>
              <a:rPr lang="en-US" sz="3100">
                <a:solidFill>
                  <a:srgbClr val="FFFFFF"/>
                </a:solidFill>
                <a:latin typeface="HK Grotesk Bold Bold"/>
              </a:rPr>
              <a:t> </a:t>
            </a:r>
          </a:p>
          <a:p>
            <a:pPr marL="431800" indent="-215900" lvl="1">
              <a:lnSpc>
                <a:spcPts val="2220"/>
              </a:lnSpc>
              <a:buFont typeface="Arial"/>
              <a:buChar char="•"/>
            </a:pPr>
            <a:r>
              <a:rPr lang="en-US" sz="2000">
                <a:solidFill>
                  <a:srgbClr val="FFFFFF"/>
                </a:solidFill>
                <a:latin typeface="HK Grotesk Bold Bold"/>
              </a:rPr>
              <a:t>Collaborative pads : Le texte est coloré par utilisateur, et le texte en odoo pad est maintenant en Real-time </a:t>
            </a:r>
          </a:p>
          <a:p>
            <a:pPr marL="431800" indent="-215900" lvl="1">
              <a:lnSpc>
                <a:spcPts val="2220"/>
              </a:lnSpc>
              <a:buFont typeface="Arial"/>
              <a:buChar char="•"/>
            </a:pPr>
            <a:r>
              <a:rPr lang="en-US" sz="2000">
                <a:solidFill>
                  <a:srgbClr val="FFFFFF"/>
                </a:solidFill>
                <a:latin typeface="HK Grotesk Bold Bold"/>
              </a:rPr>
              <a:t>Sub-tasks :Mes tâches peuvent avoir des sous tâches.</a:t>
            </a:r>
          </a:p>
          <a:p>
            <a:pPr marL="431800" indent="-215900" lvl="1">
              <a:lnSpc>
                <a:spcPts val="2220"/>
              </a:lnSpc>
              <a:buFont typeface="Arial"/>
              <a:buChar char="•"/>
            </a:pPr>
            <a:r>
              <a:rPr lang="en-US" sz="2000">
                <a:solidFill>
                  <a:srgbClr val="FFFFFF"/>
                </a:solidFill>
                <a:latin typeface="HK Grotesk Bold Bold"/>
              </a:rPr>
              <a:t>Task Logs:Suivi du temps passé sur les tâches, et les projets.</a:t>
            </a:r>
          </a:p>
        </p:txBody>
      </p:sp>
      <p:pic>
        <p:nvPicPr>
          <p:cNvPr name="Picture 10" id="10"/>
          <p:cNvPicPr>
            <a:picLocks noChangeAspect="true"/>
          </p:cNvPicPr>
          <p:nvPr/>
        </p:nvPicPr>
        <p:blipFill>
          <a:blip r:embed="rId3"/>
          <a:srcRect l="0" t="0" r="23893" b="21748"/>
          <a:stretch>
            <a:fillRect/>
          </a:stretch>
        </p:blipFill>
        <p:spPr>
          <a:xfrm flipH="false" flipV="false" rot="0">
            <a:off x="7542633" y="2340665"/>
            <a:ext cx="10053358" cy="4558683"/>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08</a:t>
              </a:r>
            </a:p>
          </p:txBody>
        </p:sp>
      </p:grpSp>
      <p:pic>
        <p:nvPicPr>
          <p:cNvPr name="Picture 6" id="6"/>
          <p:cNvPicPr>
            <a:picLocks noChangeAspect="true"/>
          </p:cNvPicPr>
          <p:nvPr/>
        </p:nvPicPr>
        <p:blipFill>
          <a:blip r:embed="rId3"/>
          <a:srcRect l="0" t="0" r="0" b="0"/>
          <a:stretch>
            <a:fillRect/>
          </a:stretch>
        </p:blipFill>
        <p:spPr>
          <a:xfrm flipH="false" flipV="false" rot="0">
            <a:off x="8697764" y="648146"/>
            <a:ext cx="2456540" cy="1256834"/>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8702120" y="2507464"/>
            <a:ext cx="7519084" cy="3602205"/>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8702120" y="6770532"/>
            <a:ext cx="7673420" cy="2487768"/>
          </a:xfrm>
          <a:prstGeom prst="rect">
            <a:avLst/>
          </a:prstGeom>
        </p:spPr>
      </p:pic>
      <p:grpSp>
        <p:nvGrpSpPr>
          <p:cNvPr name="Group 9" id="9"/>
          <p:cNvGrpSpPr/>
          <p:nvPr/>
        </p:nvGrpSpPr>
        <p:grpSpPr>
          <a:xfrm rot="0">
            <a:off x="1028700" y="1028700"/>
            <a:ext cx="5910916" cy="1752561"/>
            <a:chOff x="0" y="0"/>
            <a:chExt cx="7881221" cy="2336748"/>
          </a:xfrm>
        </p:grpSpPr>
        <p:sp>
          <p:nvSpPr>
            <p:cNvPr name="TextBox 10" id="10"/>
            <p:cNvSpPr txBox="true"/>
            <p:nvPr/>
          </p:nvSpPr>
          <p:spPr>
            <a:xfrm rot="0">
              <a:off x="0" y="38100"/>
              <a:ext cx="7881221" cy="9779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Création d'un projet</a:t>
              </a:r>
            </a:p>
          </p:txBody>
        </p:sp>
        <p:sp>
          <p:nvSpPr>
            <p:cNvPr name="TextBox 11" id="11"/>
            <p:cNvSpPr txBox="true"/>
            <p:nvPr/>
          </p:nvSpPr>
          <p:spPr>
            <a:xfrm rot="0">
              <a:off x="0" y="1689100"/>
              <a:ext cx="7881221" cy="647648"/>
            </a:xfrm>
            <a:prstGeom prst="rect">
              <a:avLst/>
            </a:prstGeom>
          </p:spPr>
          <p:txBody>
            <a:bodyPr anchor="t" rtlCol="false" tIns="0" lIns="0" bIns="0" rIns="0">
              <a:spAutoFit/>
            </a:bodyPr>
            <a:lstStyle/>
            <a:p>
              <a:pPr>
                <a:lnSpc>
                  <a:spcPts val="3900"/>
                </a:lnSpc>
              </a:pPr>
            </a:p>
          </p:txBody>
        </p:sp>
      </p:grpSp>
      <p:sp>
        <p:nvSpPr>
          <p:cNvPr name="TextBox 12" id="12"/>
          <p:cNvSpPr txBox="true"/>
          <p:nvPr/>
        </p:nvSpPr>
        <p:spPr>
          <a:xfrm rot="0">
            <a:off x="637562" y="4795838"/>
            <a:ext cx="5910916" cy="714375"/>
          </a:xfrm>
          <a:prstGeom prst="rect">
            <a:avLst/>
          </a:prstGeom>
        </p:spPr>
        <p:txBody>
          <a:bodyPr anchor="t" rtlCol="false" tIns="0" lIns="0" bIns="0" rIns="0">
            <a:spAutoFit/>
          </a:bodyPr>
          <a:lstStyle/>
          <a:p>
            <a:pPr algn="ctr">
              <a:lnSpc>
                <a:spcPts val="2774"/>
              </a:lnSpc>
            </a:pPr>
            <a:r>
              <a:rPr lang="en-US" sz="2499">
                <a:solidFill>
                  <a:srgbClr val="FFFFFF"/>
                </a:solidFill>
                <a:latin typeface="HK Grotesk Bold Bold"/>
              </a:rPr>
              <a:t>On crée tout d'abord les projets ou on va organiser nos taches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436445">
            <a:off x="3821047" y="208766"/>
            <a:ext cx="21356206" cy="6874465"/>
          </a:xfrm>
          <a:prstGeom prst="rect">
            <a:avLst/>
          </a:prstGeom>
        </p:spPr>
      </p:pic>
      <p:grpSp>
        <p:nvGrpSpPr>
          <p:cNvPr name="Group 3" id="3"/>
          <p:cNvGrpSpPr/>
          <p:nvPr/>
        </p:nvGrpSpPr>
        <p:grpSpPr>
          <a:xfrm rot="0">
            <a:off x="16642343" y="7183858"/>
            <a:ext cx="616957" cy="2084197"/>
            <a:chOff x="0" y="0"/>
            <a:chExt cx="822610" cy="2778929"/>
          </a:xfrm>
        </p:grpSpPr>
        <p:sp>
          <p:nvSpPr>
            <p:cNvPr name="AutoShape 4" id="4"/>
            <p:cNvSpPr/>
            <p:nvPr/>
          </p:nvSpPr>
          <p:spPr>
            <a:xfrm rot="0">
              <a:off x="759110" y="0"/>
              <a:ext cx="63500" cy="1767642"/>
            </a:xfrm>
            <a:prstGeom prst="rect">
              <a:avLst/>
            </a:prstGeom>
            <a:solidFill>
              <a:srgbClr val="57FFDC"/>
            </a:solidFill>
          </p:spPr>
        </p:sp>
        <p:sp>
          <p:nvSpPr>
            <p:cNvPr name="TextBox 5" id="5"/>
            <p:cNvSpPr txBox="true"/>
            <p:nvPr/>
          </p:nvSpPr>
          <p:spPr>
            <a:xfrm rot="0">
              <a:off x="0" y="2310295"/>
              <a:ext cx="822610" cy="468634"/>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09</a:t>
              </a:r>
            </a:p>
          </p:txBody>
        </p:sp>
      </p:grpSp>
      <p:pic>
        <p:nvPicPr>
          <p:cNvPr name="Picture 6" id="6"/>
          <p:cNvPicPr>
            <a:picLocks noChangeAspect="true"/>
          </p:cNvPicPr>
          <p:nvPr/>
        </p:nvPicPr>
        <p:blipFill>
          <a:blip r:embed="rId3"/>
          <a:srcRect l="0" t="0" r="0" b="0"/>
          <a:stretch>
            <a:fillRect/>
          </a:stretch>
        </p:blipFill>
        <p:spPr>
          <a:xfrm flipH="false" flipV="false" rot="0">
            <a:off x="9824548" y="798843"/>
            <a:ext cx="4674602" cy="5403111"/>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8633445" y="6618688"/>
            <a:ext cx="7255929" cy="3204781"/>
          </a:xfrm>
          <a:prstGeom prst="rect">
            <a:avLst/>
          </a:prstGeom>
        </p:spPr>
      </p:pic>
      <p:grpSp>
        <p:nvGrpSpPr>
          <p:cNvPr name="Group 8" id="8"/>
          <p:cNvGrpSpPr/>
          <p:nvPr/>
        </p:nvGrpSpPr>
        <p:grpSpPr>
          <a:xfrm rot="0">
            <a:off x="1028700" y="1028700"/>
            <a:ext cx="5910916" cy="1752561"/>
            <a:chOff x="0" y="0"/>
            <a:chExt cx="7881221" cy="2336748"/>
          </a:xfrm>
        </p:grpSpPr>
        <p:sp>
          <p:nvSpPr>
            <p:cNvPr name="TextBox 9" id="9"/>
            <p:cNvSpPr txBox="true"/>
            <p:nvPr/>
          </p:nvSpPr>
          <p:spPr>
            <a:xfrm rot="0">
              <a:off x="0" y="38100"/>
              <a:ext cx="7881221" cy="977900"/>
            </a:xfrm>
            <a:prstGeom prst="rect">
              <a:avLst/>
            </a:prstGeom>
          </p:spPr>
          <p:txBody>
            <a:bodyPr anchor="t" rtlCol="false" tIns="0" lIns="0" bIns="0" rIns="0">
              <a:spAutoFit/>
            </a:bodyPr>
            <a:lstStyle/>
            <a:p>
              <a:pPr>
                <a:lnSpc>
                  <a:spcPts val="5550"/>
                </a:lnSpc>
              </a:pPr>
              <a:r>
                <a:rPr lang="en-US" sz="5000" spc="-150">
                  <a:solidFill>
                    <a:srgbClr val="FFFFFF"/>
                  </a:solidFill>
                  <a:latin typeface="HK Grotesk Bold"/>
                </a:rPr>
                <a:t>Création des tâches</a:t>
              </a:r>
            </a:p>
          </p:txBody>
        </p:sp>
        <p:sp>
          <p:nvSpPr>
            <p:cNvPr name="TextBox 10" id="10"/>
            <p:cNvSpPr txBox="true"/>
            <p:nvPr/>
          </p:nvSpPr>
          <p:spPr>
            <a:xfrm rot="0">
              <a:off x="0" y="1689100"/>
              <a:ext cx="7881221" cy="647648"/>
            </a:xfrm>
            <a:prstGeom prst="rect">
              <a:avLst/>
            </a:prstGeom>
          </p:spPr>
          <p:txBody>
            <a:bodyPr anchor="t" rtlCol="false" tIns="0" lIns="0" bIns="0" rIns="0">
              <a:spAutoFit/>
            </a:bodyPr>
            <a:lstStyle/>
            <a:p>
              <a:pPr>
                <a:lnSpc>
                  <a:spcPts val="3900"/>
                </a:lnSpc>
              </a:pPr>
            </a:p>
          </p:txBody>
        </p:sp>
      </p:grpSp>
      <p:sp>
        <p:nvSpPr>
          <p:cNvPr name="TextBox 11" id="11"/>
          <p:cNvSpPr txBox="true"/>
          <p:nvPr/>
        </p:nvSpPr>
        <p:spPr>
          <a:xfrm rot="0">
            <a:off x="1028700" y="2800311"/>
            <a:ext cx="5910916" cy="1419225"/>
          </a:xfrm>
          <a:prstGeom prst="rect">
            <a:avLst/>
          </a:prstGeom>
        </p:spPr>
        <p:txBody>
          <a:bodyPr anchor="t" rtlCol="false" tIns="0" lIns="0" bIns="0" rIns="0">
            <a:spAutoFit/>
          </a:bodyPr>
          <a:lstStyle/>
          <a:p>
            <a:pPr algn="ctr" marL="539749" indent="-269875" lvl="1">
              <a:lnSpc>
                <a:spcPts val="2774"/>
              </a:lnSpc>
              <a:buFont typeface="Arial"/>
              <a:buChar char="•"/>
            </a:pPr>
            <a:r>
              <a:rPr lang="en-US" sz="2499">
                <a:solidFill>
                  <a:srgbClr val="FFFFFF"/>
                </a:solidFill>
                <a:latin typeface="HK Grotesk Bold Bold"/>
              </a:rPr>
              <a:t>Pour créer une tache il suffit de choisir le projet ou on veut créer latâche, et la créer sous la colonne ou on veut la créer.</a:t>
            </a:r>
          </a:p>
        </p:txBody>
      </p:sp>
      <p:sp>
        <p:nvSpPr>
          <p:cNvPr name="TextBox 12" id="12"/>
          <p:cNvSpPr txBox="true"/>
          <p:nvPr/>
        </p:nvSpPr>
        <p:spPr>
          <a:xfrm rot="0">
            <a:off x="1028700" y="7078207"/>
            <a:ext cx="5910916" cy="714375"/>
          </a:xfrm>
          <a:prstGeom prst="rect">
            <a:avLst/>
          </a:prstGeom>
        </p:spPr>
        <p:txBody>
          <a:bodyPr anchor="t" rtlCol="false" tIns="0" lIns="0" bIns="0" rIns="0">
            <a:spAutoFit/>
          </a:bodyPr>
          <a:lstStyle/>
          <a:p>
            <a:pPr algn="ctr" marL="539749" indent="-269875" lvl="1">
              <a:lnSpc>
                <a:spcPts val="2774"/>
              </a:lnSpc>
              <a:buFont typeface="Arial"/>
              <a:buChar char="•"/>
            </a:pPr>
            <a:r>
              <a:rPr lang="en-US" sz="2499">
                <a:solidFill>
                  <a:srgbClr val="FFFFFF"/>
                </a:solidFill>
                <a:latin typeface="HK Grotesk Bold Bold"/>
              </a:rPr>
              <a:t>Pour Changer la colonne d'une tache il suffit d'effectuer un drag-and-drop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DAEWtjqpUEM</dc:identifier>
  <dcterms:modified xsi:type="dcterms:W3CDTF">2011-08-01T06:04:30Z</dcterms:modified>
  <cp:revision>1</cp:revision>
  <dc:title>Développement d'un module sous Odoo</dc:title>
</cp:coreProperties>
</file>